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7" r:id="rId2"/>
    <p:sldId id="294" r:id="rId3"/>
    <p:sldId id="259" r:id="rId4"/>
    <p:sldId id="291" r:id="rId5"/>
    <p:sldId id="295" r:id="rId6"/>
    <p:sldId id="303" r:id="rId7"/>
    <p:sldId id="302" r:id="rId8"/>
    <p:sldId id="297" r:id="rId9"/>
    <p:sldId id="298" r:id="rId10"/>
    <p:sldId id="299" r:id="rId11"/>
    <p:sldId id="300" r:id="rId12"/>
    <p:sldId id="263" r:id="rId13"/>
    <p:sldId id="265" r:id="rId14"/>
    <p:sldId id="268" r:id="rId15"/>
    <p:sldId id="266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5" r:id="rId31"/>
    <p:sldId id="283" r:id="rId32"/>
    <p:sldId id="284" r:id="rId33"/>
    <p:sldId id="286" r:id="rId34"/>
    <p:sldId id="287" r:id="rId35"/>
    <p:sldId id="288" r:id="rId36"/>
    <p:sldId id="29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03" autoAdjust="0"/>
  </p:normalViewPr>
  <p:slideViewPr>
    <p:cSldViewPr>
      <p:cViewPr varScale="1">
        <p:scale>
          <a:sx n="106" d="100"/>
          <a:sy n="106" d="100"/>
        </p:scale>
        <p:origin x="176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9AFE4-1947-41E7-A298-86B028B6FFDF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AA9AE-0ECE-4CDC-B7CE-00929EF8F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26FC83-8029-43FC-8137-323E47CD9F98}" type="slidenum">
              <a:rPr lang="ru-RU">
                <a:solidFill>
                  <a:prstClr val="black"/>
                </a:solidFill>
              </a:rPr>
              <a:pPr eaLnBrk="1" hangingPunct="1"/>
              <a:t>12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Вопрос вызывается нажатием левой кнопки мыши в соответствующей категории.</a:t>
            </a:r>
          </a:p>
          <a:p>
            <a:pPr eaLnBrk="1" hangingPunct="1"/>
            <a:r>
              <a:rPr lang="ru-RU"/>
              <a:t>Ответ по щелчку.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1D04A-C76A-410C-9AA1-D548B4672186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F10F3-2DB5-43F2-AD06-2514DE7C7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slide" Target="slide14.xml"/><Relationship Id="rId18" Type="http://schemas.openxmlformats.org/officeDocument/2006/relationships/slide" Target="slide30.xml"/><Relationship Id="rId26" Type="http://schemas.openxmlformats.org/officeDocument/2006/relationships/slide" Target="slide16.xml"/><Relationship Id="rId3" Type="http://schemas.openxmlformats.org/officeDocument/2006/relationships/image" Target="../media/image1.png"/><Relationship Id="rId21" Type="http://schemas.openxmlformats.org/officeDocument/2006/relationships/slide" Target="slide25.xml"/><Relationship Id="rId7" Type="http://schemas.openxmlformats.org/officeDocument/2006/relationships/image" Target="../media/image22.jpeg"/><Relationship Id="rId12" Type="http://schemas.openxmlformats.org/officeDocument/2006/relationships/slide" Target="slide29.xml"/><Relationship Id="rId17" Type="http://schemas.openxmlformats.org/officeDocument/2006/relationships/slide" Target="slide26.xml"/><Relationship Id="rId25" Type="http://schemas.openxmlformats.org/officeDocument/2006/relationships/slide" Target="slide35.xml"/><Relationship Id="rId33" Type="http://schemas.openxmlformats.org/officeDocument/2006/relationships/slide" Target="slide34.xml"/><Relationship Id="rId2" Type="http://schemas.openxmlformats.org/officeDocument/2006/relationships/notesSlide" Target="../notesSlides/notesSlide1.xml"/><Relationship Id="rId16" Type="http://schemas.openxmlformats.org/officeDocument/2006/relationships/slide" Target="slide22.xml"/><Relationship Id="rId20" Type="http://schemas.openxmlformats.org/officeDocument/2006/relationships/slide" Target="slide21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slide" Target="slide23.xml"/><Relationship Id="rId24" Type="http://schemas.openxmlformats.org/officeDocument/2006/relationships/slide" Target="slide31.xml"/><Relationship Id="rId32" Type="http://schemas.openxmlformats.org/officeDocument/2006/relationships/slide" Target="slide33.xml"/><Relationship Id="rId5" Type="http://schemas.openxmlformats.org/officeDocument/2006/relationships/image" Target="../media/image21.png"/><Relationship Id="rId15" Type="http://schemas.openxmlformats.org/officeDocument/2006/relationships/slide" Target="slide18.xml"/><Relationship Id="rId23" Type="http://schemas.openxmlformats.org/officeDocument/2006/relationships/image" Target="../media/image24.gif"/><Relationship Id="rId28" Type="http://schemas.openxmlformats.org/officeDocument/2006/relationships/slide" Target="slide24.xml"/><Relationship Id="rId10" Type="http://schemas.openxmlformats.org/officeDocument/2006/relationships/slide" Target="slide27.xml"/><Relationship Id="rId19" Type="http://schemas.openxmlformats.org/officeDocument/2006/relationships/slide" Target="slide17.xml"/><Relationship Id="rId31" Type="http://schemas.openxmlformats.org/officeDocument/2006/relationships/slide" Target="slide36.xml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slide" Target="slide15.xml"/><Relationship Id="rId22" Type="http://schemas.openxmlformats.org/officeDocument/2006/relationships/slide" Target="slide13.xml"/><Relationship Id="rId27" Type="http://schemas.openxmlformats.org/officeDocument/2006/relationships/slide" Target="slide20.xml"/><Relationship Id="rId30" Type="http://schemas.openxmlformats.org/officeDocument/2006/relationships/slide" Target="slide32.xml"/><Relationship Id="rId8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slide" Target="slide12.xml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gif"/><Relationship Id="rId12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gif"/><Relationship Id="rId10" Type="http://schemas.openxmlformats.org/officeDocument/2006/relationships/image" Target="../media/image67.jpeg"/><Relationship Id="rId4" Type="http://schemas.openxmlformats.org/officeDocument/2006/relationships/image" Target="../media/image61.gif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gif"/><Relationship Id="rId7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slide" Target="slide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slide" Target="slide12.xml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jpeg"/><Relationship Id="rId5" Type="http://schemas.openxmlformats.org/officeDocument/2006/relationships/image" Target="../media/image77.pn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A0936C-842E-4373-A0C3-73A81DAE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32" y="0"/>
            <a:ext cx="9259732" cy="6858000"/>
          </a:xfrm>
          <a:prstGeom prst="rect">
            <a:avLst/>
          </a:prstGeom>
        </p:spPr>
      </p:pic>
      <p:pic>
        <p:nvPicPr>
          <p:cNvPr id="51204" name="Picture 4" descr="http://bertmuz.ru/uploads/images/s/e/m/seminar_mamin_gol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2152"/>
            <a:ext cx="3826057" cy="506050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899592" y="179348"/>
            <a:ext cx="64507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/>
              <a:t>Муниципальное Автономное Дошкольное Образовательное Учреждение детский сад № 505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594928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cs typeface="Times New Roman" pitchFamily="18" charset="0"/>
              </a:rPr>
              <a:t>Составитель: Ковалева Людмила Юрьевна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2D2C14-802E-4D33-89AC-B6AE3FAB57DC}"/>
              </a:ext>
            </a:extLst>
          </p:cNvPr>
          <p:cNvSpPr/>
          <p:nvPr/>
        </p:nvSpPr>
        <p:spPr>
          <a:xfrm>
            <a:off x="4444828" y="2348880"/>
            <a:ext cx="43391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Литературное путешествие</a:t>
            </a:r>
            <a:endParaRPr lang="ru-RU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«Волшебник Урала» </a:t>
            </a:r>
          </a:p>
          <a:p>
            <a:pPr algn="ctr">
              <a:spcAft>
                <a:spcPts val="0"/>
              </a:spcAft>
            </a:pPr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Д.Н.Мамин</a:t>
            </a:r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-Сибиряк</a:t>
            </a:r>
            <a:endParaRPr lang="ru-RU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42C1E1-49A0-4944-BD17-2C73BCD3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9732" cy="6858000"/>
          </a:xfrm>
          <a:prstGeom prst="rect">
            <a:avLst/>
          </a:prstGeom>
        </p:spPr>
      </p:pic>
      <p:pic>
        <p:nvPicPr>
          <p:cNvPr id="11" name="Picture 2" descr="https://ds03.infourok.ru/uploads/ex/087e/0005e865-98d58afd/img7.jpg"/>
          <p:cNvPicPr>
            <a:picLocks noChangeAspect="1" noChangeArrowheads="1"/>
          </p:cNvPicPr>
          <p:nvPr/>
        </p:nvPicPr>
        <p:blipFill>
          <a:blip r:embed="rId3" cstate="print"/>
          <a:srcRect l="11667" r="10000"/>
          <a:stretch>
            <a:fillRect/>
          </a:stretch>
        </p:blipFill>
        <p:spPr bwMode="auto">
          <a:xfrm>
            <a:off x="3886451" y="1556703"/>
            <a:ext cx="5060692" cy="4845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322" name="Picture 2" descr="https://im0-tub-ru.yandex.net/i?id=c263ec53d2977b3675201e12f566eeb0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73" y="1421757"/>
            <a:ext cx="3224078" cy="496855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1519" y="116632"/>
            <a:ext cx="86956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cs typeface="Times New Roman" pitchFamily="18" charset="0"/>
              </a:rPr>
              <a:t>Сборник «</a:t>
            </a:r>
            <a:r>
              <a:rPr lang="ru-RU" sz="4000" b="1" cap="none" spc="0" dirty="0" err="1">
                <a:ln w="11430"/>
                <a:cs typeface="Times New Roman" pitchFamily="18" charset="0"/>
              </a:rPr>
              <a:t>Аленушкины</a:t>
            </a:r>
            <a:r>
              <a:rPr lang="ru-RU" sz="4000" b="1" cap="none" spc="0" dirty="0">
                <a:ln w="11430"/>
                <a:cs typeface="Times New Roman" pitchFamily="18" charset="0"/>
              </a:rPr>
              <a:t> сказки»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414443-029D-44DB-99F8-745251248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973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7704" y="1124745"/>
            <a:ext cx="7008135" cy="35283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solidFill>
                  <a:srgbClr val="C00000"/>
                </a:solidFill>
              </a:rPr>
              <a:t>ИНТЕРАКТИВНАЯ ИГРА </a:t>
            </a:r>
          </a:p>
          <a:p>
            <a:pPr algn="ctr"/>
            <a:r>
              <a:rPr lang="ru-RU" sz="5400" b="1" dirty="0">
                <a:ln w="11430"/>
                <a:solidFill>
                  <a:srgbClr val="C00000"/>
                </a:solidFill>
              </a:rPr>
              <a:t>«Знатоки</a:t>
            </a:r>
          </a:p>
          <a:p>
            <a:pPr algn="ctr"/>
            <a:r>
              <a:rPr lang="ru-RU" sz="5400" b="1" dirty="0">
                <a:ln w="11430"/>
                <a:solidFill>
                  <a:srgbClr val="C00000"/>
                </a:solidFill>
              </a:rPr>
              <a:t> </a:t>
            </a:r>
            <a:r>
              <a:rPr lang="ru-RU" sz="5400" b="1" dirty="0" err="1">
                <a:ln w="11430"/>
                <a:solidFill>
                  <a:srgbClr val="C00000"/>
                </a:solidFill>
              </a:rPr>
              <a:t>Аленушкиных</a:t>
            </a:r>
            <a:r>
              <a:rPr lang="ru-RU" sz="5400" b="1" dirty="0">
                <a:ln w="11430"/>
                <a:solidFill>
                  <a:srgbClr val="C00000"/>
                </a:solidFill>
              </a:rPr>
              <a:t> сказок»</a:t>
            </a:r>
            <a:endParaRPr lang="ru-RU" sz="5400" b="1" cap="none" spc="0" dirty="0">
              <a:ln w="11430"/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5C1A8A5-590E-4707-9330-DD33543F5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pic>
        <p:nvPicPr>
          <p:cNvPr id="39" name="Picture 2" descr="https://openclipart.org/image/2400px/svg_to_png/15163/nicubunu-Red-Jigsaw-piece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4716016" y="6093296"/>
            <a:ext cx="431890" cy="432048"/>
          </a:xfrm>
          <a:prstGeom prst="rect">
            <a:avLst/>
          </a:prstGeom>
          <a:noFill/>
        </p:spPr>
      </p:pic>
      <p:pic>
        <p:nvPicPr>
          <p:cNvPr id="3090" name="Picture 7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116632"/>
            <a:ext cx="6337300" cy="98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https://im0-tub-ru.yandex.net/i?id=f3acffb3e350ca8e5ac9ea4072d12d41&amp;n=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5453" y="836712"/>
            <a:ext cx="1264119" cy="1935493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251520" y="982469"/>
            <a:ext cx="2520280" cy="646331"/>
          </a:xfrm>
          <a:prstGeom prst="homePlate">
            <a:avLst>
              <a:gd name="adj" fmla="val 29195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yrillicOld" pitchFamily="2" charset="0"/>
              </a:rPr>
              <a:t>«Сказка про храброго Зайца...»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51520" y="1988840"/>
            <a:ext cx="2520280" cy="646331"/>
          </a:xfrm>
          <a:prstGeom prst="homePlate">
            <a:avLst>
              <a:gd name="adj" fmla="val 29195"/>
            </a:avLst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yrillicOld" pitchFamily="2" charset="0"/>
              </a:rPr>
              <a:t>«Сказка про </a:t>
            </a:r>
            <a:r>
              <a:rPr lang="ru-RU" b="1" dirty="0" err="1">
                <a:solidFill>
                  <a:srgbClr val="C00000"/>
                </a:solidFill>
                <a:latin typeface="CyrillicOld" pitchFamily="2" charset="0"/>
              </a:rPr>
              <a:t>Козявочку</a:t>
            </a:r>
            <a:r>
              <a:rPr lang="ru-RU" b="1" dirty="0">
                <a:solidFill>
                  <a:srgbClr val="C00000"/>
                </a:solidFill>
                <a:latin typeface="CyrillicOld" pitchFamily="2" charset="0"/>
              </a:rPr>
              <a:t>»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51520" y="2998693"/>
            <a:ext cx="2520280" cy="646331"/>
          </a:xfrm>
          <a:prstGeom prst="homePlate">
            <a:avLst>
              <a:gd name="adj" fmla="val 29195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yrillicOld" pitchFamily="2" charset="0"/>
              </a:rPr>
              <a:t>«Сказка про Комара Комаровича...»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1520" y="3934797"/>
            <a:ext cx="2520280" cy="646331"/>
          </a:xfrm>
          <a:prstGeom prst="homePlate">
            <a:avLst>
              <a:gd name="adj" fmla="val 29195"/>
            </a:avLst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yrillicOld" pitchFamily="2" charset="0"/>
              </a:rPr>
              <a:t>«Сказка про </a:t>
            </a:r>
            <a:r>
              <a:rPr lang="ru-RU" b="1" dirty="0" err="1">
                <a:solidFill>
                  <a:srgbClr val="C00000"/>
                </a:solidFill>
                <a:latin typeface="CyrillicOld" pitchFamily="2" charset="0"/>
              </a:rPr>
              <a:t>Воронушку</a:t>
            </a:r>
            <a:r>
              <a:rPr lang="ru-RU" b="1" dirty="0">
                <a:solidFill>
                  <a:srgbClr val="C00000"/>
                </a:solidFill>
                <a:latin typeface="CyrillicOld" pitchFamily="2" charset="0"/>
              </a:rPr>
              <a:t>...»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1520" y="4942909"/>
            <a:ext cx="2520280" cy="646331"/>
          </a:xfrm>
          <a:prstGeom prst="homePlate">
            <a:avLst>
              <a:gd name="adj" fmla="val 29195"/>
            </a:avLst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yrillicOld" pitchFamily="2" charset="0"/>
              </a:rPr>
              <a:t>«Сказка про Воробья </a:t>
            </a:r>
            <a:r>
              <a:rPr lang="ru-RU" b="1" dirty="0" err="1">
                <a:solidFill>
                  <a:srgbClr val="C00000"/>
                </a:solidFill>
                <a:latin typeface="CyrillicOld" pitchFamily="2" charset="0"/>
              </a:rPr>
              <a:t>Воробеича</a:t>
            </a:r>
            <a:r>
              <a:rPr lang="ru-RU" b="1" dirty="0">
                <a:solidFill>
                  <a:srgbClr val="C00000"/>
                </a:solidFill>
                <a:latin typeface="CyrillicOld" pitchFamily="2" charset="0"/>
              </a:rPr>
              <a:t>...»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51520" y="5951021"/>
            <a:ext cx="2664296" cy="369332"/>
          </a:xfrm>
          <a:prstGeom prst="homePlate">
            <a:avLst>
              <a:gd name="adj" fmla="val 29195"/>
            </a:avLst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yrillicOld" pitchFamily="2" charset="0"/>
              </a:rPr>
              <a:t> «Сказочный винегрет»</a:t>
            </a:r>
          </a:p>
        </p:txBody>
      </p:sp>
      <p:sp>
        <p:nvSpPr>
          <p:cNvPr id="78" name="AutoShape 47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580112" y="1916832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79" name="AutoShape 47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5580112" y="3789040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80" name="AutoShape 47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580112" y="2780928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3119" name="AutoShape 4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059832" y="4869160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76" name="AutoShape 4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355976" y="908720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77" name="AutoShape 4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5580112" y="908720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84" name="AutoShape 47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4355976" y="1916832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85" name="AutoShape 47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4427984" y="2852936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86" name="AutoShape 47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4355976" y="3789040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87" name="AutoShape 47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4427984" y="4797152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89" name="AutoShape 47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3059832" y="1916832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90" name="AutoShape 47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3059832" y="2924944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91" name="AutoShape 47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3059832" y="3861048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92" name="AutoShape 47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3059832" y="908720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1</a:t>
            </a:r>
          </a:p>
        </p:txBody>
      </p:sp>
      <p:pic>
        <p:nvPicPr>
          <p:cNvPr id="19464" name="Picture 8" descr="http://i.hizliresim.com/yl1vo9.gif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79512" y="116632"/>
            <a:ext cx="2520280" cy="864096"/>
          </a:xfrm>
          <a:prstGeom prst="rect">
            <a:avLst/>
          </a:prstGeom>
          <a:noFill/>
        </p:spPr>
      </p:pic>
      <p:sp>
        <p:nvSpPr>
          <p:cNvPr id="81" name="AutoShape 47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5580112" y="4797152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82" name="AutoShape 47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5652120" y="5805264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96" name="AutoShape 47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6660232" y="908720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97" name="AutoShape 47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6732240" y="1916832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98" name="AutoShape 47">
            <a:hlinkClick r:id="rId28" action="ppaction://hlinksldjump"/>
          </p:cNvPr>
          <p:cNvSpPr>
            <a:spLocks noChangeArrowheads="1"/>
          </p:cNvSpPr>
          <p:nvPr/>
        </p:nvSpPr>
        <p:spPr bwMode="auto">
          <a:xfrm>
            <a:off x="6732240" y="2780928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99" name="AutoShape 47">
            <a:hlinkClick r:id="rId29" action="ppaction://hlinksldjump"/>
          </p:cNvPr>
          <p:cNvSpPr>
            <a:spLocks noChangeArrowheads="1"/>
          </p:cNvSpPr>
          <p:nvPr/>
        </p:nvSpPr>
        <p:spPr bwMode="auto">
          <a:xfrm>
            <a:off x="6732240" y="3789040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100" name="AutoShape 47">
            <a:hlinkClick r:id="rId30" action="ppaction://hlinksldjump"/>
          </p:cNvPr>
          <p:cNvSpPr>
            <a:spLocks noChangeArrowheads="1"/>
          </p:cNvSpPr>
          <p:nvPr/>
        </p:nvSpPr>
        <p:spPr bwMode="auto">
          <a:xfrm>
            <a:off x="6732240" y="4797152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101" name="AutoShape 47">
            <a:hlinkClick r:id="rId31" action="ppaction://hlinksldjump"/>
          </p:cNvPr>
          <p:cNvSpPr>
            <a:spLocks noChangeArrowheads="1"/>
          </p:cNvSpPr>
          <p:nvPr/>
        </p:nvSpPr>
        <p:spPr bwMode="auto">
          <a:xfrm>
            <a:off x="6804248" y="5805264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4</a:t>
            </a:r>
          </a:p>
        </p:txBody>
      </p:sp>
      <p:pic>
        <p:nvPicPr>
          <p:cNvPr id="102" name="Picture 8" descr="http://i.hizliresim.com/yl1vo9.gif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5400000">
            <a:off x="6843338" y="4109990"/>
            <a:ext cx="3168352" cy="1086292"/>
          </a:xfrm>
          <a:prstGeom prst="rect">
            <a:avLst/>
          </a:prstGeom>
          <a:noFill/>
        </p:spPr>
      </p:pic>
      <p:sp>
        <p:nvSpPr>
          <p:cNvPr id="93" name="AutoShape 47">
            <a:hlinkClick r:id="rId32" action="ppaction://hlinksldjump"/>
          </p:cNvPr>
          <p:cNvSpPr>
            <a:spLocks noChangeArrowheads="1"/>
          </p:cNvSpPr>
          <p:nvPr/>
        </p:nvSpPr>
        <p:spPr bwMode="auto">
          <a:xfrm>
            <a:off x="3131840" y="5805264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88" name="AutoShape 47">
            <a:hlinkClick r:id="rId33" action="ppaction://hlinksldjump"/>
          </p:cNvPr>
          <p:cNvSpPr>
            <a:spLocks noChangeArrowheads="1"/>
          </p:cNvSpPr>
          <p:nvPr/>
        </p:nvSpPr>
        <p:spPr bwMode="auto">
          <a:xfrm>
            <a:off x="4499992" y="5805264"/>
            <a:ext cx="936104" cy="864096"/>
          </a:xfrm>
          <a:prstGeom prst="teardrop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BDFF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16038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3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9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5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1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3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9" dur="indefinite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5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3119" grpId="0" animBg="1"/>
      <p:bldP spid="76" grpId="0" animBg="1"/>
      <p:bldP spid="77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2" grpId="0" animBg="1"/>
      <p:bldP spid="81" grpId="0" animBg="1"/>
      <p:bldP spid="82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93" grpId="0" animBg="1"/>
      <p:bldP spid="8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934A23-F8CC-428D-8EDD-C8CC303F2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5395" y="332656"/>
            <a:ext cx="7847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Кого, по словам зайца, он не боялся?</a:t>
            </a:r>
          </a:p>
        </p:txBody>
      </p:sp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732240" y="1844824"/>
            <a:ext cx="1584176" cy="22322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w-dog.ru/wallpapers/13/4/520707231291873/lisa-fox-belyj-fon-minimaliz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185" t="12096" r="35741" b="16841"/>
          <a:stretch>
            <a:fillRect/>
          </a:stretch>
        </p:blipFill>
        <p:spPr bwMode="auto">
          <a:xfrm>
            <a:off x="6404374" y="1340768"/>
            <a:ext cx="1984050" cy="2664296"/>
          </a:xfrm>
          <a:prstGeom prst="rect">
            <a:avLst/>
          </a:prstGeom>
          <a:noFill/>
        </p:spPr>
      </p:pic>
      <p:pic>
        <p:nvPicPr>
          <p:cNvPr id="1030" name="Picture 6" descr="https://im0-tub-ru.yandex.net/i?id=31c0bae2567705609332c4a7d0fc68a6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4005064"/>
            <a:ext cx="2948356" cy="2687961"/>
          </a:xfrm>
          <a:prstGeom prst="rect">
            <a:avLst/>
          </a:prstGeom>
          <a:noFill/>
        </p:spPr>
      </p:pic>
      <p:pic>
        <p:nvPicPr>
          <p:cNvPr id="1032" name="Picture 8" descr="https://naklejka.ru/image/cache/data/productimage/13715_0-450x4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056"/>
            <a:ext cx="3278138" cy="3278138"/>
          </a:xfrm>
          <a:prstGeom prst="rect">
            <a:avLst/>
          </a:prstGeom>
          <a:noFill/>
        </p:spPr>
      </p:pic>
      <p:pic>
        <p:nvPicPr>
          <p:cNvPr id="1034" name="Picture 10" descr="http://iphotostocks.ru/img-q5y5x5n4g40414y5i494q2v5q5u5f4a4v2h5k4m4/2008-04-12/200841213542942_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67544" y="1124744"/>
            <a:ext cx="2304256" cy="2331196"/>
          </a:xfrm>
          <a:prstGeom prst="rect">
            <a:avLst/>
          </a:prstGeom>
          <a:noFill/>
        </p:spPr>
      </p:pic>
      <p:pic>
        <p:nvPicPr>
          <p:cNvPr id="1036" name="Picture 12" descr="https://quangobaud.files.wordpress.com/2011/03/lynx-eurasian-ca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1275" y="4005064"/>
            <a:ext cx="2752725" cy="1924051"/>
          </a:xfrm>
          <a:prstGeom prst="rect">
            <a:avLst/>
          </a:prstGeom>
          <a:noFill/>
        </p:spPr>
      </p:pic>
      <p:pic>
        <p:nvPicPr>
          <p:cNvPr id="1038" name="Picture 14" descr="http://topfonpack.ru/uploads/images/k/a/r/kartinki_risunki_sovi_5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1340768"/>
            <a:ext cx="2625637" cy="1944216"/>
          </a:xfrm>
          <a:prstGeom prst="rect">
            <a:avLst/>
          </a:prstGeom>
          <a:noFill/>
        </p:spPr>
      </p:pic>
      <p:sp>
        <p:nvSpPr>
          <p:cNvPr id="18" name="Управляющая кнопка: домой 17">
            <a:hlinkClick r:id="rId9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B6A73A-47DA-4A2F-8BC0-15043FB9F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99592" y="332656"/>
            <a:ext cx="7162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Что кричали зайцы, </a:t>
            </a:r>
          </a:p>
          <a:p>
            <a:pPr algn="ctr"/>
            <a:r>
              <a:rPr lang="ru-RU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когда нашли зайчишку?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988840"/>
            <a:ext cx="98650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cs typeface="Times New Roman" pitchFamily="18" charset="0"/>
              </a:rPr>
              <a:t>1) «Стыд и позор тебе заяц-хвастун!» </a:t>
            </a:r>
            <a:br>
              <a:rPr lang="ru-RU" sz="32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cs typeface="Times New Roman" pitchFamily="18" charset="0"/>
              </a:rPr>
              <a:t>2) «Как хорошо, что ты живой!» </a:t>
            </a:r>
            <a:br>
              <a:rPr lang="ru-RU" sz="32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cs typeface="Times New Roman" pitchFamily="18" charset="0"/>
              </a:rPr>
              <a:t>3) «Молодец, косой, ловко ты напугал волка!»</a:t>
            </a:r>
            <a:br>
              <a:rPr lang="ru-RU" sz="32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cs typeface="Times New Roman" pitchFamily="18" charset="0"/>
              </a:rPr>
              <a:t>4) «Ничего не сказали, только ухмыльнулись</a:t>
            </a:r>
            <a:r>
              <a:rPr lang="ru-RU" sz="3600" dirty="0">
                <a:solidFill>
                  <a:srgbClr val="002060"/>
                </a:solidFill>
                <a:cs typeface="Times New Roman" pitchFamily="18" charset="0"/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2988241"/>
            <a:ext cx="10441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 «Молодец, косой, ловко ты напугал волка!»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7654" name="Picture 6" descr="http://multokno.ru/files/shopimg/20131225_2034412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77072"/>
            <a:ext cx="3456384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DC099C-4FC0-47C2-A284-72B112FD7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188640"/>
            <a:ext cx="83327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Составь последовательно картинки  </a:t>
            </a:r>
          </a:p>
        </p:txBody>
      </p:sp>
      <p:pic>
        <p:nvPicPr>
          <p:cNvPr id="24578" name="Picture 2" descr="https://www.comboplayer.ru/static/video_images/0c2/9a5/0c29a539bf46b90195b407d0ab46e98771f22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89040"/>
            <a:ext cx="3528392" cy="2812913"/>
          </a:xfrm>
          <a:prstGeom prst="rect">
            <a:avLst/>
          </a:prstGeom>
          <a:noFill/>
        </p:spPr>
      </p:pic>
      <p:pic>
        <p:nvPicPr>
          <p:cNvPr id="24580" name="Picture 4" descr="http://free-filmy.ru/uploads/posts/2010-11/1289421474_hrabryj.zajac.1955.xvid.dvdrip.avi_000764320.jpg"/>
          <p:cNvPicPr>
            <a:picLocks noChangeAspect="1" noChangeArrowheads="1"/>
          </p:cNvPicPr>
          <p:nvPr/>
        </p:nvPicPr>
        <p:blipFill>
          <a:blip r:embed="rId4" cstate="print"/>
          <a:srcRect b="4070"/>
          <a:stretch>
            <a:fillRect/>
          </a:stretch>
        </p:blipFill>
        <p:spPr bwMode="auto">
          <a:xfrm>
            <a:off x="4572000" y="908720"/>
            <a:ext cx="3816424" cy="2745836"/>
          </a:xfrm>
          <a:prstGeom prst="rect">
            <a:avLst/>
          </a:prstGeom>
          <a:noFill/>
        </p:spPr>
      </p:pic>
      <p:pic>
        <p:nvPicPr>
          <p:cNvPr id="24586" name="Picture 10" descr="http://i2.imageban.ru/out/2012/04/08/a4617100d720ee2d8b59e182e521de1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9040"/>
            <a:ext cx="3744416" cy="2808312"/>
          </a:xfrm>
          <a:prstGeom prst="rect">
            <a:avLst/>
          </a:prstGeom>
          <a:noFill/>
        </p:spPr>
      </p:pic>
      <p:pic>
        <p:nvPicPr>
          <p:cNvPr id="14" name="Рисунок 13" descr="594f4d682609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908720"/>
            <a:ext cx="3491246" cy="266429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7504" y="279370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96316" y="279370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581803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27984" y="56612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-0.00191 0.446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1528 L 0.00018 -0.420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0.00399 0.429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533 L 0.00799 -0.419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47FCF1-B4C2-44FC-A177-4060D7BD2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77589" y="404664"/>
            <a:ext cx="51866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Блиц-опрос «4 в 1»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1209" y="3265820"/>
            <a:ext cx="7053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Показалось, что кто-то в него выстрелил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782669"/>
            <a:ext cx="5408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2. Почему волк  убежал?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1210" y="1628800"/>
            <a:ext cx="6927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1. Куда со страху упал заяц?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2204864"/>
            <a:ext cx="9721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волчий лоб, кубарем прокатился по спине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3812847"/>
            <a:ext cx="82284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3. Почему заяц закричал, что он никого </a:t>
            </a:r>
          </a:p>
          <a:p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не боится?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777988"/>
            <a:ext cx="3013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Надоело бояться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496" y="5230941"/>
            <a:ext cx="8933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. Где спрятался заяц, убегавший от волка?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5714092"/>
            <a:ext cx="2181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 кустом </a:t>
            </a:r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F8FE61E-B52C-4E7E-9123-9FFCCA756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260648"/>
            <a:ext cx="768665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какое время года родилась </a:t>
            </a:r>
          </a:p>
          <a:p>
            <a:pPr algn="ctr"/>
            <a:r>
              <a:rPr lang="ru-RU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Козявочка</a:t>
            </a:r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1" name="Овал 10"/>
          <p:cNvSpPr/>
          <p:nvPr/>
        </p:nvSpPr>
        <p:spPr>
          <a:xfrm>
            <a:off x="2123728" y="2852936"/>
            <a:ext cx="720080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59832" y="2420888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6" name="Picture 2" descr="http://printonic.ru/uploads/images/2016/03/14/img_56e660f6ee93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73687" y="1628800"/>
            <a:ext cx="7272808" cy="514386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372200" y="2006838"/>
            <a:ext cx="23042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зимой 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весной 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летом 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осенью 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31240" y="2566645"/>
            <a:ext cx="1729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весной </a:t>
            </a:r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088D383-BD76-4891-A78C-DA052FFAF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04664"/>
            <a:ext cx="9828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Что смогла попробовать </a:t>
            </a:r>
            <a:r>
              <a:rPr lang="ru-RU" sz="4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Козявочка</a:t>
            </a:r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когда появилась на свет? </a:t>
            </a:r>
          </a:p>
        </p:txBody>
      </p:sp>
      <p:sp>
        <p:nvSpPr>
          <p:cNvPr id="11" name="Овал 10"/>
          <p:cNvSpPr/>
          <p:nvPr/>
        </p:nvSpPr>
        <p:spPr>
          <a:xfrm>
            <a:off x="2123728" y="2852936"/>
            <a:ext cx="720080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59832" y="2420888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395536" y="1844824"/>
            <a:ext cx="1728192" cy="2520280"/>
            <a:chOff x="-1296144" y="1412776"/>
            <a:chExt cx="1296144" cy="2118730"/>
          </a:xfrm>
        </p:grpSpPr>
        <p:pic>
          <p:nvPicPr>
            <p:cNvPr id="28676" name="Picture 4" descr="http://demiart.ru/forum/uploads6/post-1532304-1285687850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lum bright="-20000"/>
            </a:blip>
            <a:srcRect/>
            <a:stretch>
              <a:fillRect/>
            </a:stretch>
          </p:blipFill>
          <p:spPr bwMode="auto">
            <a:xfrm>
              <a:off x="-1268254" y="1412776"/>
              <a:ext cx="1268254" cy="211873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-1296144" y="2636912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3175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Капелька дождя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843808" y="1772816"/>
            <a:ext cx="2808312" cy="2808312"/>
            <a:chOff x="7955868" y="2060848"/>
            <a:chExt cx="2376264" cy="2212896"/>
          </a:xfrm>
        </p:grpSpPr>
        <p:pic>
          <p:nvPicPr>
            <p:cNvPr id="28680" name="Picture 8" descr="http://www.clipartbest.com/cliparts/9i4/6B5/9i46B58xT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55868" y="2060848"/>
              <a:ext cx="2376264" cy="2212896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8244408" y="3573016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n w="3175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Мёд 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940152" y="2060848"/>
            <a:ext cx="2808311" cy="2808312"/>
            <a:chOff x="-1836712" y="2996953"/>
            <a:chExt cx="2808311" cy="2808312"/>
          </a:xfrm>
        </p:grpSpPr>
        <p:pic>
          <p:nvPicPr>
            <p:cNvPr id="28682" name="Picture 10" descr="https://im0-tub-ru.yandex.net/i?id=a895dc6cffc0e16766c269afd70a8963&amp;n=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836712" y="2996953"/>
              <a:ext cx="2808311" cy="2808312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-1116632" y="4725144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n w="3175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Роса  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403648" y="4797152"/>
            <a:ext cx="4572000" cy="1676400"/>
            <a:chOff x="-1548680" y="4653136"/>
            <a:chExt cx="4572000" cy="1676400"/>
          </a:xfrm>
        </p:grpSpPr>
        <p:pic>
          <p:nvPicPr>
            <p:cNvPr id="28684" name="Picture 12" descr="https://im0-tub-ru.yandex.net/i?id=e7ca7d52a2a488f767475df79f18c9aa&amp;n=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548680" y="4653136"/>
              <a:ext cx="4572000" cy="1676400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-972616" y="5085184"/>
              <a:ext cx="3275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n w="3175">
                    <a:solidFill>
                      <a:schemeClr val="bg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Цветочный сок </a:t>
              </a:r>
            </a:p>
          </p:txBody>
        </p:sp>
      </p:grpSp>
      <p:sp>
        <p:nvSpPr>
          <p:cNvPr id="24" name="Управляющая кнопка: домой 23">
            <a:hlinkClick r:id="rId7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1136573-6B84-4438-B600-471DC86EF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612576" y="260648"/>
            <a:ext cx="108732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Последовательно составить</a:t>
            </a:r>
          </a:p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картинки </a:t>
            </a:r>
          </a:p>
        </p:txBody>
      </p:sp>
      <p:sp>
        <p:nvSpPr>
          <p:cNvPr id="11" name="Овал 10"/>
          <p:cNvSpPr/>
          <p:nvPr/>
        </p:nvSpPr>
        <p:spPr>
          <a:xfrm>
            <a:off x="2123728" y="2852936"/>
            <a:ext cx="720080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59832" y="2420888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700" name="Picture 4" descr="https://www.gde-kniga.ru/images/screenshots/2274410/149967328510177_bukashkiny_skazki_mamin_sibiryak_d_n__9785919215493_2274410.jpg"/>
          <p:cNvPicPr>
            <a:picLocks noChangeAspect="1" noChangeArrowheads="1"/>
          </p:cNvPicPr>
          <p:nvPr/>
        </p:nvPicPr>
        <p:blipFill>
          <a:blip r:embed="rId3" cstate="print"/>
          <a:srcRect l="3780" r="53129" b="43779"/>
          <a:stretch>
            <a:fillRect/>
          </a:stretch>
        </p:blipFill>
        <p:spPr bwMode="auto">
          <a:xfrm>
            <a:off x="323528" y="836712"/>
            <a:ext cx="410445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6" descr="https://www.gde-kniga.ru/images/screenshots/2274410/149967328510177_bukashkiny_skazki_mamin_sibiryak_d_n__9785919215493_2274410.jpg"/>
          <p:cNvPicPr>
            <a:picLocks noChangeAspect="1" noChangeArrowheads="1"/>
          </p:cNvPicPr>
          <p:nvPr/>
        </p:nvPicPr>
        <p:blipFill>
          <a:blip r:embed="rId3" cstate="print"/>
          <a:srcRect l="53675" t="40670" r="3989" b="10286"/>
          <a:stretch>
            <a:fillRect/>
          </a:stretch>
        </p:blipFill>
        <p:spPr bwMode="auto">
          <a:xfrm>
            <a:off x="4716016" y="1628800"/>
            <a:ext cx="403244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4355976" y="4653136"/>
            <a:ext cx="4248472" cy="2095137"/>
            <a:chOff x="-828600" y="4365104"/>
            <a:chExt cx="4248472" cy="2095137"/>
          </a:xfrm>
        </p:grpSpPr>
        <p:pic>
          <p:nvPicPr>
            <p:cNvPr id="29708" name="Picture 12" descr="http://illustrators.ru/uploads/illustration/image/17041/main_17041_original.jpg"/>
            <p:cNvPicPr>
              <a:picLocks noChangeAspect="1" noChangeArrowheads="1"/>
            </p:cNvPicPr>
            <p:nvPr/>
          </p:nvPicPr>
          <p:blipFill>
            <a:blip r:embed="rId4" cstate="print"/>
            <a:srcRect l="12412" t="37732" r="8749" b="13755"/>
            <a:stretch>
              <a:fillRect/>
            </a:stretch>
          </p:blipFill>
          <p:spPr bwMode="auto">
            <a:xfrm>
              <a:off x="-828600" y="4365104"/>
              <a:ext cx="4248472" cy="20951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Облако 20"/>
            <p:cNvSpPr/>
            <p:nvPr/>
          </p:nvSpPr>
          <p:spPr>
            <a:xfrm>
              <a:off x="-504056" y="4365104"/>
              <a:ext cx="1008112" cy="432048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714" name="Picture 18" descr="http://xn--80awb4co.xn--90ais/static/media/cache/aa/b9/aab9c7277325d85ba9e0b81ce569ebb6.png"/>
          <p:cNvPicPr>
            <a:picLocks noChangeAspect="1" noChangeArrowheads="1"/>
          </p:cNvPicPr>
          <p:nvPr/>
        </p:nvPicPr>
        <p:blipFill>
          <a:blip r:embed="rId5" cstate="print"/>
          <a:srcRect l="20681" t="9895" r="18427"/>
          <a:stretch>
            <a:fillRect/>
          </a:stretch>
        </p:blipFill>
        <p:spPr bwMode="auto">
          <a:xfrm>
            <a:off x="971600" y="4293096"/>
            <a:ext cx="2810554" cy="2414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251520" y="314096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51520" y="5733256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72000" y="3212976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95936" y="5517232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0.45278 -0.48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0" y="-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48438 -0.005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48819 0.320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0" y="1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 -0.02894 L 0.42518 -0.015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FCC613-C332-427B-844C-FC734784C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32" y="0"/>
            <a:ext cx="9259732" cy="685800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159" y="103144"/>
            <a:ext cx="422447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84492" y="476672"/>
            <a:ext cx="2107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Урал…</a:t>
            </a:r>
            <a:endParaRPr lang="ru-RU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84016"/>
            <a:ext cx="4608512" cy="345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4F1654D-4F1A-4067-9150-1EAE337B6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09082" y="476672"/>
            <a:ext cx="5563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Блиц – опрос «4 в 1» </a:t>
            </a:r>
          </a:p>
        </p:txBody>
      </p:sp>
      <p:sp>
        <p:nvSpPr>
          <p:cNvPr id="11" name="Овал 10"/>
          <p:cNvSpPr/>
          <p:nvPr/>
        </p:nvSpPr>
        <p:spPr>
          <a:xfrm>
            <a:off x="2123728" y="2852936"/>
            <a:ext cx="720080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59832" y="2420888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1484784"/>
            <a:ext cx="9433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1.Что произнесла </a:t>
            </a:r>
            <a:r>
              <a:rPr lang="ru-RU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Козявочка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когда расправила свои крылышки ?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19168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Как все кругом некрасиво!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Как хорошо. Солнышко тёплое, травка зеленеет, какое небо синее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 Как много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козявочек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вокруг, и никто со мной не дружит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 Какая высокая трава. Ничего не видно! 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219557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Как хорошо. Солнышко тёплое, травка зеленеет, какое небо синее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3140968"/>
            <a:ext cx="9433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Козявочка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была уверена, что всё принадлежит…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3501008"/>
            <a:ext cx="212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Насекомым </a:t>
            </a:r>
          </a:p>
          <a:p>
            <a:pPr marL="342900" indent="-342900">
              <a:buAutoNum type="arabicParenR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Людям </a:t>
            </a:r>
          </a:p>
          <a:p>
            <a:pPr marL="342900" indent="-342900">
              <a:buAutoNum type="arabicParenR"/>
            </a:pP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Козявочке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 вокруг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4067780"/>
            <a:ext cx="163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  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Козявочке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71800" y="3717032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3. Чем закончилось лето для </a:t>
            </a:r>
            <a:r>
              <a:rPr lang="ru-RU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Козявочки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292080" y="4149080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она уснула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 она превратилась в бабочку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улетела на юг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 её съела лягушка 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292080" y="4149080"/>
            <a:ext cx="1612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она уснула 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1520" y="4797152"/>
            <a:ext cx="504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/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4. Кто НЕ опасен для </a:t>
            </a:r>
            <a:r>
              <a:rPr lang="ru-RU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Козявочек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52530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воробей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лягушка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 рыбы 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5) черепаха 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31693" y="6084004"/>
            <a:ext cx="143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5) черепаха 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22" name="Picture 2" descr="http://sp.bvf.ru/image/photo/4098862_s2.jpg"/>
          <p:cNvPicPr>
            <a:picLocks noChangeAspect="1" noChangeArrowheads="1"/>
          </p:cNvPicPr>
          <p:nvPr/>
        </p:nvPicPr>
        <p:blipFill>
          <a:blip r:embed="rId3" cstate="print"/>
          <a:srcRect l="17955" t="6256" r="17786" b="5861"/>
          <a:stretch>
            <a:fillRect/>
          </a:stretch>
        </p:blipFill>
        <p:spPr bwMode="auto">
          <a:xfrm rot="851417">
            <a:off x="7486053" y="1995759"/>
            <a:ext cx="1220456" cy="1669153"/>
          </a:xfrm>
          <a:prstGeom prst="rect">
            <a:avLst/>
          </a:prstGeom>
          <a:noFill/>
        </p:spPr>
      </p:pic>
      <p:sp>
        <p:nvSpPr>
          <p:cNvPr id="28" name="Управляющая кнопка: домой 27">
            <a:hlinkClick r:id="rId4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47849A-5E4B-4A2A-B269-7B4743C77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4017" y="404664"/>
            <a:ext cx="9828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Кто выгнал медведя из болота? </a:t>
            </a:r>
          </a:p>
        </p:txBody>
      </p:sp>
      <p:sp>
        <p:nvSpPr>
          <p:cNvPr id="11" name="Овал 10"/>
          <p:cNvSpPr/>
          <p:nvPr/>
        </p:nvSpPr>
        <p:spPr>
          <a:xfrm>
            <a:off x="2123728" y="2852936"/>
            <a:ext cx="720080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59832" y="2420888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47" name="Picture 3" descr="http://www.clipartbest.com/cliparts/di8/XrR/di8XrRr9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331640" y="1268760"/>
            <a:ext cx="6192688" cy="5008559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35496" y="6021288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Комар - Комарович </a:t>
            </a:r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1E21C40-7B62-4AED-9DF5-F484EC0D7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4017" y="404664"/>
            <a:ext cx="9828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Что пообещал Комар Медведю, </a:t>
            </a:r>
          </a:p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если он не покинет болота? </a:t>
            </a:r>
          </a:p>
        </p:txBody>
      </p:sp>
      <p:sp>
        <p:nvSpPr>
          <p:cNvPr id="11" name="Овал 10"/>
          <p:cNvSpPr/>
          <p:nvPr/>
        </p:nvSpPr>
        <p:spPr>
          <a:xfrm>
            <a:off x="2123728" y="2852936"/>
            <a:ext cx="720080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59832" y="2420888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283968" y="3212976"/>
            <a:ext cx="504056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19884100">
            <a:off x="4535107" y="3226465"/>
            <a:ext cx="504056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0" name="Picture 2" descr="https://2.bp.blogspot.com/-BhXo7O8Sz74/VrMAPeWnIkI/AAAAAAAAAdk/Xyw5r45GQN4/s1600/malaria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7734"/>
          <a:stretch>
            <a:fillRect/>
          </a:stretch>
        </p:blipFill>
        <p:spPr bwMode="auto">
          <a:xfrm flipH="1">
            <a:off x="755576" y="1772816"/>
            <a:ext cx="5278488" cy="396044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95536" y="5517232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съесть Медведя</a:t>
            </a:r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CA65D0-B36D-450A-BB54-EFE14AD5B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4017" y="404664"/>
            <a:ext cx="9828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Зачем медведь пришёл на болото? </a:t>
            </a:r>
          </a:p>
        </p:txBody>
      </p:sp>
      <p:sp>
        <p:nvSpPr>
          <p:cNvPr id="11" name="Овал 10"/>
          <p:cNvSpPr/>
          <p:nvPr/>
        </p:nvSpPr>
        <p:spPr>
          <a:xfrm>
            <a:off x="2123728" y="2852936"/>
            <a:ext cx="720080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59832" y="2420888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283968" y="3212976"/>
            <a:ext cx="504056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19884100">
            <a:off x="4535107" y="3226465"/>
            <a:ext cx="504056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155679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убить всех комаров 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2) выспаться 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3) погулять 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4) покушать ягоды  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2060848"/>
            <a:ext cx="260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выспаться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3794" name="Picture 2" descr="http://nochdobra.com/wp-content/uploads/2016/04/0_119176_9751e1f5_orig-592x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0625" y="2492896"/>
            <a:ext cx="4871855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A70DB54-61AD-4DDF-B0E6-4F288B4BE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49696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4017" y="404664"/>
            <a:ext cx="85324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Что не было при драке Медведя и Комаров?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519" y="1556792"/>
            <a:ext cx="87129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Медведь бил комаров березой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Медведь запускал камнями в комаров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Медведь залил комариное царство водой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 Медведь катался на спине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5) Медведь проглатывал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комаров</a:t>
            </a:r>
          </a:p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2556193"/>
            <a:ext cx="8245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 Медведь залил комариное царство водой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4818" name="Picture 2" descr="http://900igr.net/up/datai/72718/0012-026-.jpg"/>
          <p:cNvPicPr>
            <a:picLocks noChangeAspect="1" noChangeArrowheads="1"/>
          </p:cNvPicPr>
          <p:nvPr/>
        </p:nvPicPr>
        <p:blipFill>
          <a:blip r:embed="rId3" cstate="print"/>
          <a:srcRect t="16599" b="26061"/>
          <a:stretch>
            <a:fillRect/>
          </a:stretch>
        </p:blipFill>
        <p:spPr bwMode="auto">
          <a:xfrm flipH="1">
            <a:off x="251520" y="3573016"/>
            <a:ext cx="4032448" cy="315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6FB3748-6A20-4B03-B719-84AAB8E5C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4017" y="404665"/>
            <a:ext cx="9828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Как звали кота?</a:t>
            </a:r>
          </a:p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1556792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Мурка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Васька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Тишка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 Кузя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6399" y="2052137"/>
            <a:ext cx="1943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Васька</a:t>
            </a:r>
          </a:p>
        </p:txBody>
      </p:sp>
      <p:pic>
        <p:nvPicPr>
          <p:cNvPr id="5124" name="Picture 4" descr="https://im0-tub-ru.yandex.net/i?id=a9613784ec587ab70520a5c8101e6c47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010" y="1325431"/>
            <a:ext cx="6120680" cy="4586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0970B15-FCFA-4D81-BE54-76B02E950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4017" y="404664"/>
            <a:ext cx="9828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Как звала Канарейка Ворону? </a:t>
            </a:r>
          </a:p>
        </p:txBody>
      </p:sp>
      <p:pic>
        <p:nvPicPr>
          <p:cNvPr id="3078" name="Picture 6" descr="http://900igr.net/datas/literatura/Literaturnaja-skazka/0013-013-D.N.Mamin-Sibirjak.jpg"/>
          <p:cNvPicPr>
            <a:picLocks noChangeAspect="1" noChangeArrowheads="1"/>
          </p:cNvPicPr>
          <p:nvPr/>
        </p:nvPicPr>
        <p:blipFill>
          <a:blip r:embed="rId3" cstate="print"/>
          <a:srcRect t="8799" r="43301"/>
          <a:stretch>
            <a:fillRect/>
          </a:stretch>
        </p:blipFill>
        <p:spPr bwMode="auto">
          <a:xfrm>
            <a:off x="755576" y="1268760"/>
            <a:ext cx="4392488" cy="5298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039543" y="2924944"/>
            <a:ext cx="41044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тётенька </a:t>
            </a:r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BF4C7C-C6C9-492D-A1EF-857EE89A1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1" y="-92087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4017" y="260648"/>
            <a:ext cx="88204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Реши ребусы и узнаешь, </a:t>
            </a:r>
          </a:p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каким птицам завидовала ворона  </a:t>
            </a:r>
          </a:p>
        </p:txBody>
      </p:sp>
      <p:pic>
        <p:nvPicPr>
          <p:cNvPr id="14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6762"/>
          <a:stretch/>
        </p:blipFill>
        <p:spPr>
          <a:xfrm>
            <a:off x="840186" y="2203948"/>
            <a:ext cx="2825484" cy="1282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9"/>
          <a:stretch/>
        </p:blipFill>
        <p:spPr>
          <a:xfrm>
            <a:off x="3025746" y="1408280"/>
            <a:ext cx="1794424" cy="1072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79512" y="249289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pic>
        <p:nvPicPr>
          <p:cNvPr id="2050" name="Picture 2" descr="http://uslide.ru/images/3/10036/960/img10.jpg"/>
          <p:cNvPicPr>
            <a:picLocks noChangeAspect="1" noChangeArrowheads="1"/>
          </p:cNvPicPr>
          <p:nvPr/>
        </p:nvPicPr>
        <p:blipFill>
          <a:blip r:embed="rId5" cstate="print"/>
          <a:srcRect l="13758" t="12699" r="16396" b="23804"/>
          <a:stretch>
            <a:fillRect/>
          </a:stretch>
        </p:blipFill>
        <p:spPr bwMode="auto">
          <a:xfrm>
            <a:off x="809130" y="4469537"/>
            <a:ext cx="2875202" cy="1960365"/>
          </a:xfrm>
          <a:prstGeom prst="rect">
            <a:avLst/>
          </a:prstGeom>
          <a:noFill/>
        </p:spPr>
      </p:pic>
      <p:pic>
        <p:nvPicPr>
          <p:cNvPr id="2052" name="Picture 4" descr="http://zoozel.ru/gallery/images/1245858_bomba-narisovannay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6770" y="3569304"/>
            <a:ext cx="1349896" cy="923682"/>
          </a:xfrm>
          <a:prstGeom prst="rect">
            <a:avLst/>
          </a:prstGeom>
          <a:noFill/>
        </p:spPr>
      </p:pic>
      <p:pic>
        <p:nvPicPr>
          <p:cNvPr id="2054" name="Picture 6" descr="http://uslide.ru/images/3/10036/960/img12.jpg"/>
          <p:cNvPicPr>
            <a:picLocks noChangeAspect="1" noChangeArrowheads="1"/>
          </p:cNvPicPr>
          <p:nvPr/>
        </p:nvPicPr>
        <p:blipFill>
          <a:blip r:embed="rId7" cstate="print"/>
          <a:srcRect l="15351" t="13650" r="15350" b="24401"/>
          <a:stretch>
            <a:fillRect/>
          </a:stretch>
        </p:blipFill>
        <p:spPr bwMode="auto">
          <a:xfrm>
            <a:off x="5076056" y="1720887"/>
            <a:ext cx="2563560" cy="1718750"/>
          </a:xfrm>
          <a:prstGeom prst="rect">
            <a:avLst/>
          </a:prstGeom>
          <a:noFill/>
        </p:spPr>
      </p:pic>
      <p:pic>
        <p:nvPicPr>
          <p:cNvPr id="2058" name="Picture 10" descr="http://7kyr.ru/wp-content/uploads/2016/01/skalen-galab-columba-livia-var-domestica-rock-pigeon-wwwBirdsPhotographerCom__Nikolay-Staykov-71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7554" y="1436005"/>
            <a:ext cx="1421886" cy="945554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259904" y="55256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16016" y="292494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60" name="Picture 12" descr="Ребусы про птиц"/>
          <p:cNvPicPr>
            <a:picLocks noChangeAspect="1" noChangeArrowheads="1"/>
          </p:cNvPicPr>
          <p:nvPr/>
        </p:nvPicPr>
        <p:blipFill>
          <a:blip r:embed="rId9" cstate="print"/>
          <a:srcRect l="8471" r="6823"/>
          <a:stretch>
            <a:fillRect/>
          </a:stretch>
        </p:blipFill>
        <p:spPr bwMode="auto">
          <a:xfrm>
            <a:off x="5103344" y="4672714"/>
            <a:ext cx="2880320" cy="1224136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4572000" y="52292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62" name="Picture 14" descr="http://online-diagnostika.ru/upload/iblock/d76/d765490224908872b8876fcf276863e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03544" y="3350014"/>
            <a:ext cx="1160944" cy="1033240"/>
          </a:xfrm>
          <a:prstGeom prst="rect">
            <a:avLst/>
          </a:prstGeom>
          <a:noFill/>
        </p:spPr>
      </p:pic>
      <p:sp>
        <p:nvSpPr>
          <p:cNvPr id="26" name="Управляющая кнопка: домой 25">
            <a:hlinkClick r:id="rId11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D99F18B-72E4-4303-B13A-D8D010ACC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0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8033" y="404664"/>
            <a:ext cx="9828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Блиц-опрос о Вороне «4 в 1»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6024" y="764704"/>
            <a:ext cx="22677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cs typeface="Times New Roman" pitchFamily="18" charset="0"/>
              </a:rPr>
              <a:t>1. Где находилось гнездо Вороны?</a:t>
            </a:r>
          </a:p>
          <a:p>
            <a:r>
              <a:rPr lang="ru-RU" sz="2400" dirty="0">
                <a:cs typeface="Times New Roman" pitchFamily="18" charset="0"/>
              </a:rPr>
              <a:t> 1) на тополе </a:t>
            </a:r>
            <a:br>
              <a:rPr lang="ru-RU" sz="2400" dirty="0">
                <a:cs typeface="Times New Roman" pitchFamily="18" charset="0"/>
              </a:rPr>
            </a:br>
            <a:r>
              <a:rPr lang="ru-RU" sz="2400" dirty="0">
                <a:cs typeface="Times New Roman" pitchFamily="18" charset="0"/>
              </a:rPr>
              <a:t> </a:t>
            </a:r>
            <a:r>
              <a:rPr lang="ru-RU" sz="2400" dirty="0">
                <a:solidFill>
                  <a:srgbClr val="FF0000"/>
                </a:solidFill>
                <a:cs typeface="Times New Roman" pitchFamily="18" charset="0"/>
              </a:rPr>
              <a:t>2) на березе </a:t>
            </a:r>
            <a:br>
              <a:rPr lang="ru-RU" sz="2400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400" dirty="0">
                <a:cs typeface="Times New Roman" pitchFamily="18" charset="0"/>
              </a:rPr>
              <a:t> 3)на рябине </a:t>
            </a:r>
            <a:br>
              <a:rPr lang="ru-RU" sz="2400" dirty="0">
                <a:cs typeface="Times New Roman" pitchFamily="18" charset="0"/>
              </a:rPr>
            </a:br>
            <a:r>
              <a:rPr lang="ru-RU" sz="2400" dirty="0">
                <a:cs typeface="Times New Roman" pitchFamily="18" charset="0"/>
              </a:rPr>
              <a:t> 4)  на дубе 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83768" y="1112550"/>
            <a:ext cx="24482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cs typeface="Times New Roman" pitchFamily="18" charset="0"/>
              </a:rPr>
              <a:t>2. Какой главный недостаток в характере был у Вороны?</a:t>
            </a:r>
          </a:p>
          <a:p>
            <a:r>
              <a:rPr lang="ru-RU" sz="2400" dirty="0">
                <a:cs typeface="Times New Roman" pitchFamily="18" charset="0"/>
              </a:rPr>
              <a:t> 1) глупость </a:t>
            </a:r>
            <a:br>
              <a:rPr lang="ru-RU" sz="2400" dirty="0"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cs typeface="Times New Roman" pitchFamily="18" charset="0"/>
              </a:rPr>
              <a:t> 2) зависть</a:t>
            </a:r>
            <a:r>
              <a:rPr lang="ru-RU" sz="2400" dirty="0">
                <a:cs typeface="Times New Roman" pitchFamily="18" charset="0"/>
              </a:rPr>
              <a:t> </a:t>
            </a:r>
            <a:br>
              <a:rPr lang="ru-RU" sz="2400" dirty="0">
                <a:cs typeface="Times New Roman" pitchFamily="18" charset="0"/>
              </a:rPr>
            </a:br>
            <a:r>
              <a:rPr lang="ru-RU" sz="2400" dirty="0">
                <a:cs typeface="Times New Roman" pitchFamily="18" charset="0"/>
              </a:rPr>
              <a:t> 3) злоба </a:t>
            </a:r>
            <a:br>
              <a:rPr lang="ru-RU" sz="2400" dirty="0">
                <a:cs typeface="Times New Roman" pitchFamily="18" charset="0"/>
              </a:rPr>
            </a:br>
            <a:r>
              <a:rPr lang="ru-RU" sz="2400" dirty="0">
                <a:cs typeface="Times New Roman" pitchFamily="18" charset="0"/>
              </a:rPr>
              <a:t> 4) хамство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images.myshared.ru/10/986998/slide_4.jpg"/>
          <p:cNvPicPr>
            <a:picLocks noChangeAspect="1" noChangeArrowheads="1"/>
          </p:cNvPicPr>
          <p:nvPr/>
        </p:nvPicPr>
        <p:blipFill>
          <a:blip r:embed="rId3" cstate="print"/>
          <a:srcRect l="20790" t="15120" r="23456" b="21881"/>
          <a:stretch>
            <a:fillRect/>
          </a:stretch>
        </p:blipFill>
        <p:spPr bwMode="auto">
          <a:xfrm>
            <a:off x="150060" y="3960660"/>
            <a:ext cx="263405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114687" y="1210106"/>
            <a:ext cx="38132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cs typeface="Times New Roman" pitchFamily="18" charset="0"/>
              </a:rPr>
              <a:t>3. Какое любимое занятие было у Вороны?</a:t>
            </a:r>
          </a:p>
          <a:p>
            <a:r>
              <a:rPr lang="ru-RU" sz="2400" dirty="0">
                <a:cs typeface="Times New Roman" pitchFamily="18" charset="0"/>
              </a:rPr>
              <a:t> 1) воровать </a:t>
            </a:r>
            <a:br>
              <a:rPr lang="ru-RU" sz="2400" dirty="0">
                <a:cs typeface="Times New Roman" pitchFamily="18" charset="0"/>
              </a:rPr>
            </a:br>
            <a:r>
              <a:rPr lang="ru-RU" sz="2400" dirty="0">
                <a:cs typeface="Times New Roman" pitchFamily="18" charset="0"/>
              </a:rPr>
              <a:t> 2) гоняться за воробьями </a:t>
            </a:r>
            <a:br>
              <a:rPr lang="ru-RU" sz="2400" dirty="0">
                <a:cs typeface="Times New Roman" pitchFamily="18" charset="0"/>
              </a:rPr>
            </a:br>
            <a:r>
              <a:rPr lang="ru-RU" sz="2400" dirty="0">
                <a:cs typeface="Times New Roman" pitchFamily="18" charset="0"/>
              </a:rPr>
              <a:t> 3) спать</a:t>
            </a:r>
            <a:br>
              <a:rPr lang="ru-RU" sz="2400" dirty="0"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cs typeface="Times New Roman" pitchFamily="18" charset="0"/>
              </a:rPr>
              <a:t> 4) копаться в помойной яме</a:t>
            </a:r>
            <a:r>
              <a:rPr lang="ru-RU" sz="2400" dirty="0">
                <a:cs typeface="Times New Roman" pitchFamily="18" charset="0"/>
              </a:rPr>
              <a:t> 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932040" y="4032224"/>
            <a:ext cx="33123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cs typeface="Times New Roman" pitchFamily="18" charset="0"/>
              </a:rPr>
              <a:t>4. Что сделала Ворона, когда Канарейка попала в ловушку для птиц?</a:t>
            </a:r>
          </a:p>
          <a:p>
            <a:r>
              <a:rPr lang="ru-RU" sz="2000" dirty="0">
                <a:cs typeface="Times New Roman" pitchFamily="18" charset="0"/>
              </a:rPr>
              <a:t> 1) посмотрела и улетела  </a:t>
            </a:r>
            <a:br>
              <a:rPr lang="ru-RU" sz="2000" dirty="0">
                <a:cs typeface="Times New Roman" pitchFamily="18" charset="0"/>
              </a:rPr>
            </a:br>
            <a:r>
              <a:rPr lang="ru-RU" sz="2000" dirty="0">
                <a:cs typeface="Times New Roman" pitchFamily="18" charset="0"/>
              </a:rPr>
              <a:t> 2) закаркала, зовя на помощь </a:t>
            </a:r>
            <a:br>
              <a:rPr lang="ru-RU" sz="2000" dirty="0">
                <a:cs typeface="Times New Roman" pitchFamily="18" charset="0"/>
              </a:rPr>
            </a:br>
            <a:r>
              <a:rPr lang="ru-RU" sz="2000" dirty="0">
                <a:cs typeface="Times New Roman" pitchFamily="18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cs typeface="Times New Roman" pitchFamily="18" charset="0"/>
              </a:rPr>
              <a:t>3) разорвала сетку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25" name="Управляющая кнопка: домой 24">
            <a:hlinkClick r:id="rId4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F492A30-D22A-47CF-BBF5-69E6DBC32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260648"/>
            <a:ext cx="8316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Кто спрятался на картинке? </a:t>
            </a:r>
          </a:p>
        </p:txBody>
      </p:sp>
      <p:sp>
        <p:nvSpPr>
          <p:cNvPr id="17" name="Овал 16"/>
          <p:cNvSpPr/>
          <p:nvPr/>
        </p:nvSpPr>
        <p:spPr>
          <a:xfrm>
            <a:off x="2735796" y="1328574"/>
            <a:ext cx="3672408" cy="1800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735796" y="4005064"/>
            <a:ext cx="3600400" cy="223127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28F1A4-29BA-4676-A45A-A8380D3C0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32" y="0"/>
            <a:ext cx="9259732" cy="6858000"/>
          </a:xfrm>
          <a:prstGeom prst="rect">
            <a:avLst/>
          </a:prstGeom>
        </p:spPr>
      </p:pic>
      <p:pic>
        <p:nvPicPr>
          <p:cNvPr id="31746" name="Picture 2" descr="http://www.media.nakanune.ru/images/pictures/image_big_53133.jpg"/>
          <p:cNvPicPr>
            <a:picLocks noChangeAspect="1" noChangeArrowheads="1"/>
          </p:cNvPicPr>
          <p:nvPr/>
        </p:nvPicPr>
        <p:blipFill>
          <a:blip r:embed="rId3" cstate="print"/>
          <a:srcRect b="10127"/>
          <a:stretch>
            <a:fillRect/>
          </a:stretch>
        </p:blipFill>
        <p:spPr bwMode="auto">
          <a:xfrm>
            <a:off x="2349010" y="2184539"/>
            <a:ext cx="6643098" cy="4268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11632" y="260648"/>
            <a:ext cx="2757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с. Висим</a:t>
            </a:r>
            <a:endParaRPr lang="ru-RU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26876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В </a:t>
            </a:r>
            <a:r>
              <a:rPr lang="ru-RU" sz="2400" b="1" dirty="0" err="1">
                <a:cs typeface="Times New Roman" pitchFamily="18" charset="0"/>
              </a:rPr>
              <a:t>Висиме</a:t>
            </a:r>
            <a:r>
              <a:rPr lang="ru-RU" sz="2400" b="1" dirty="0">
                <a:cs typeface="Times New Roman" pitchFamily="18" charset="0"/>
              </a:rPr>
              <a:t> действует музей писателя, возле которого установлен памятник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EBEBA29-4C2E-4093-93D5-709B7DB35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4017" y="116632"/>
            <a:ext cx="9828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Чем собирались угостить </a:t>
            </a:r>
          </a:p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друг друга воробей и ёрш? </a:t>
            </a:r>
          </a:p>
        </p:txBody>
      </p:sp>
      <p:sp>
        <p:nvSpPr>
          <p:cNvPr id="15" name="Овал 14"/>
          <p:cNvSpPr/>
          <p:nvPr/>
        </p:nvSpPr>
        <p:spPr>
          <a:xfrm>
            <a:off x="4283968" y="3212976"/>
            <a:ext cx="504056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19884100">
            <a:off x="4535107" y="3226465"/>
            <a:ext cx="504056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 descr="https://samsud.ru/upload/comments/556949bfa900c42ebdaedf731c630c4d.gi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5517232"/>
            <a:ext cx="1224136" cy="892514"/>
          </a:xfrm>
          <a:prstGeom prst="rect">
            <a:avLst/>
          </a:prstGeom>
          <a:noFill/>
        </p:spPr>
      </p:pic>
      <p:pic>
        <p:nvPicPr>
          <p:cNvPr id="19" name="Рисунок 18" descr="HatefulExhaustedGadwall-max-1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4797152"/>
            <a:ext cx="1616968" cy="1616968"/>
          </a:xfrm>
          <a:prstGeom prst="rect">
            <a:avLst/>
          </a:prstGeom>
        </p:spPr>
      </p:pic>
      <p:pic>
        <p:nvPicPr>
          <p:cNvPr id="20" name="Рисунок 19" descr="2da04ccf1eae7bcbb0de257a6fc54a8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5661248"/>
            <a:ext cx="1584573" cy="720260"/>
          </a:xfrm>
          <a:prstGeom prst="rect">
            <a:avLst/>
          </a:prstGeom>
        </p:spPr>
      </p:pic>
      <p:pic>
        <p:nvPicPr>
          <p:cNvPr id="4104" name="Picture 8" descr="https://im0-tub-ru.yandex.net/i?id=42fe5496a0dd997d147b00af592616b6&amp;n=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2636912"/>
            <a:ext cx="2016224" cy="1443383"/>
          </a:xfrm>
          <a:prstGeom prst="rect">
            <a:avLst/>
          </a:prstGeom>
          <a:noFill/>
        </p:spPr>
      </p:pic>
      <p:pic>
        <p:nvPicPr>
          <p:cNvPr id="23" name="Рисунок 22" descr="kuznechik-kuznechik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3429000"/>
            <a:ext cx="1905000" cy="1905000"/>
          </a:xfrm>
          <a:prstGeom prst="rect">
            <a:avLst/>
          </a:prstGeom>
        </p:spPr>
      </p:pic>
      <p:pic>
        <p:nvPicPr>
          <p:cNvPr id="4106" name="Picture 10" descr="http://pitanieinfo.ru/storage/images/content/main/4372f3244035a472e99b010f503b51a3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1484784"/>
            <a:ext cx="1800200" cy="1350150"/>
          </a:xfrm>
          <a:prstGeom prst="rect">
            <a:avLst/>
          </a:prstGeom>
          <a:noFill/>
        </p:spPr>
      </p:pic>
      <p:pic>
        <p:nvPicPr>
          <p:cNvPr id="26" name="Рисунок 25" descr="fmashv0-00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576" y="2636912"/>
            <a:ext cx="1759675" cy="1512168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35496" y="4437112"/>
            <a:ext cx="3456384" cy="23042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http://www.zooclub.ru/attach/fotogal/clip/fish/33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4278694"/>
            <a:ext cx="2808312" cy="2246650"/>
          </a:xfrm>
          <a:prstGeom prst="rect">
            <a:avLst/>
          </a:prstGeom>
          <a:noFill/>
        </p:spPr>
      </p:pic>
      <p:sp>
        <p:nvSpPr>
          <p:cNvPr id="28" name="Овал 27"/>
          <p:cNvSpPr/>
          <p:nvPr/>
        </p:nvSpPr>
        <p:spPr>
          <a:xfrm>
            <a:off x="5687616" y="1340768"/>
            <a:ext cx="3456384" cy="23042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dou-67.ucoz.ru/vorobushek/0020-045-Zjablik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1700808"/>
            <a:ext cx="1944216" cy="1812894"/>
          </a:xfrm>
          <a:prstGeom prst="rect">
            <a:avLst/>
          </a:prstGeom>
          <a:noFill/>
        </p:spPr>
      </p:pic>
      <p:sp>
        <p:nvSpPr>
          <p:cNvPr id="25" name="Управляющая кнопка: домой 24">
            <a:hlinkClick r:id="rId12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-0.32274 0.31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0" y="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33472 -0.474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0" y="-2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F8C2045-B35D-47F1-890F-0C68CEB9F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496" y="116632"/>
            <a:ext cx="9828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Чем чистил трубы </a:t>
            </a:r>
          </a:p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крыше домов Яша? </a:t>
            </a:r>
          </a:p>
        </p:txBody>
      </p:sp>
      <p:sp>
        <p:nvSpPr>
          <p:cNvPr id="11" name="Овал 10"/>
          <p:cNvSpPr/>
          <p:nvPr/>
        </p:nvSpPr>
        <p:spPr>
          <a:xfrm>
            <a:off x="2123728" y="2852936"/>
            <a:ext cx="720080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59832" y="2420888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283968" y="3212976"/>
            <a:ext cx="504056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19884100">
            <a:off x="4535107" y="3226465"/>
            <a:ext cx="504056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xn--80anudf.xn--p1ai/pics/2012/08/10/145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7504" y="1791046"/>
            <a:ext cx="5062386" cy="4878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5220072" y="1340768"/>
            <a:ext cx="1489103" cy="3600400"/>
            <a:chOff x="-900608" y="1889448"/>
            <a:chExt cx="1489103" cy="3600400"/>
          </a:xfrm>
        </p:grpSpPr>
        <p:pic>
          <p:nvPicPr>
            <p:cNvPr id="2052" name="Picture 4" descr="http://cdn01.merkuriy.moscow/i/fba68f865685d43430e7702f5287129d/312-0420175/b-d4934cc62e14ad93c90a369c500ed648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075" r="32906"/>
            <a:stretch>
              <a:fillRect/>
            </a:stretch>
          </p:blipFill>
          <p:spPr bwMode="auto">
            <a:xfrm>
              <a:off x="-900608" y="1889448"/>
              <a:ext cx="1489103" cy="3600400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-828600" y="4653136"/>
              <a:ext cx="8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</a:rPr>
                <a:t>метла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308304" y="2708920"/>
            <a:ext cx="1296144" cy="3768417"/>
            <a:chOff x="-1325375" y="1700808"/>
            <a:chExt cx="1360871" cy="4056449"/>
          </a:xfrm>
        </p:grpSpPr>
        <p:pic>
          <p:nvPicPr>
            <p:cNvPr id="2054" name="Picture 6" descr="http://multihut.ru/user_files/products/58-143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 l="32508" t="12852" r="42545" b="10793"/>
            <a:stretch>
              <a:fillRect/>
            </a:stretch>
          </p:blipFill>
          <p:spPr bwMode="auto">
            <a:xfrm>
              <a:off x="-1325375" y="1700808"/>
              <a:ext cx="1325375" cy="4056449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-1081136" y="1988840"/>
              <a:ext cx="111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</a:rPr>
                <a:t>швабра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868144" y="3501008"/>
            <a:ext cx="1512168" cy="2903985"/>
            <a:chOff x="9144000" y="3645024"/>
            <a:chExt cx="1620688" cy="3048001"/>
          </a:xfrm>
        </p:grpSpPr>
        <p:pic>
          <p:nvPicPr>
            <p:cNvPr id="2056" name="Picture 8" descr="https://im0-tub-ru.yandex.net/i?id=3942bca0ad356c9ad9ae1b8a5db242ca&amp;n=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144000" y="4963454"/>
              <a:ext cx="1418034" cy="1705906"/>
            </a:xfrm>
            <a:prstGeom prst="rect">
              <a:avLst/>
            </a:prstGeom>
            <a:noFill/>
          </p:spPr>
        </p:pic>
        <p:grpSp>
          <p:nvGrpSpPr>
            <p:cNvPr id="26" name="Группа 25"/>
            <p:cNvGrpSpPr/>
            <p:nvPr/>
          </p:nvGrpSpPr>
          <p:grpSpPr>
            <a:xfrm>
              <a:off x="9468543" y="3645024"/>
              <a:ext cx="1296145" cy="3048001"/>
              <a:chOff x="9468543" y="3645024"/>
              <a:chExt cx="1296145" cy="3048001"/>
            </a:xfrm>
          </p:grpSpPr>
          <p:pic>
            <p:nvPicPr>
              <p:cNvPr id="2058" name="Picture 10" descr="https://im0-tub-ru.yandex.net/i?id=25679aeca484b58f8d2400b33ad3aed9&amp;n=1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684568" y="3645024"/>
                <a:ext cx="1080120" cy="3048001"/>
              </a:xfrm>
              <a:prstGeom prst="rect">
                <a:avLst/>
              </a:prstGeom>
              <a:noFill/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468543" y="5661248"/>
                <a:ext cx="1296144" cy="678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C00000"/>
                    </a:solidFill>
                  </a:rPr>
                  <a:t>Гиря с помелом</a:t>
                </a:r>
              </a:p>
            </p:txBody>
          </p:sp>
        </p:grpSp>
      </p:grpSp>
      <p:grpSp>
        <p:nvGrpSpPr>
          <p:cNvPr id="30" name="Группа 29"/>
          <p:cNvGrpSpPr/>
          <p:nvPr/>
        </p:nvGrpSpPr>
        <p:grpSpPr>
          <a:xfrm>
            <a:off x="6348197" y="548680"/>
            <a:ext cx="2688299" cy="2025516"/>
            <a:chOff x="8676456" y="404664"/>
            <a:chExt cx="2688299" cy="2025516"/>
          </a:xfrm>
        </p:grpSpPr>
        <p:pic>
          <p:nvPicPr>
            <p:cNvPr id="2060" name="Picture 12" descr="https://st03.kakprosto.ru/images/article/2017/7/12/284473_5965d3d98d7f45965d3d98d82c.jpe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76456" y="404664"/>
              <a:ext cx="2688299" cy="2016224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9540552" y="2060848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</a:rPr>
                <a:t>пылесос</a:t>
              </a:r>
            </a:p>
          </p:txBody>
        </p:sp>
      </p:grpSp>
      <p:sp>
        <p:nvSpPr>
          <p:cNvPr id="31" name="Управляющая кнопка: домой 30">
            <a:hlinkClick r:id="rId9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-0.45069 0.0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CB8D9F1-DEC4-4CB5-B7CC-A7BF37131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251520" y="4005064"/>
            <a:ext cx="8712968" cy="24482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9512" y="1412776"/>
            <a:ext cx="8712968" cy="24482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404664"/>
            <a:ext cx="9828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Выберите картинку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6065" y="1352962"/>
            <a:ext cx="7812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1.Кого боялись воробей и ёрш? </a:t>
            </a:r>
          </a:p>
        </p:txBody>
      </p:sp>
      <p:pic>
        <p:nvPicPr>
          <p:cNvPr id="1026" name="Picture 2" descr="http://t4.ftcdn.net/jpg/00/87/99/65/240_F_87996523_YbKIqLsM3Z86pvGW623ToRjSSflnMTo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2826600"/>
            <a:ext cx="1728192" cy="530392"/>
          </a:xfrm>
          <a:prstGeom prst="rect">
            <a:avLst/>
          </a:prstGeom>
          <a:noFill/>
        </p:spPr>
      </p:pic>
      <p:pic>
        <p:nvPicPr>
          <p:cNvPr id="1028" name="Picture 4" descr="http://dfact.net/images/news/9000/large_967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1844824"/>
            <a:ext cx="1474046" cy="1252939"/>
          </a:xfrm>
          <a:prstGeom prst="rect">
            <a:avLst/>
          </a:prstGeom>
          <a:noFill/>
        </p:spPr>
      </p:pic>
      <p:pic>
        <p:nvPicPr>
          <p:cNvPr id="1032" name="Picture 8" descr="https://img-fotki.yandex.ru/get/50388/344179088.5/0_2298a0_956dfce8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132856"/>
            <a:ext cx="1428750" cy="1304926"/>
          </a:xfrm>
          <a:prstGeom prst="rect">
            <a:avLst/>
          </a:prstGeom>
          <a:noFill/>
        </p:spPr>
      </p:pic>
      <p:pic>
        <p:nvPicPr>
          <p:cNvPr id="1034" name="Picture 10" descr="http://arhivurokov.ru/kopilka/uploads/user_file_54b6c198b97f7/1-synypk-a-arnalg-an-tiest-tapsyrmalary_5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43801" y="1700808"/>
            <a:ext cx="1800199" cy="1800199"/>
          </a:xfrm>
          <a:prstGeom prst="rect">
            <a:avLst/>
          </a:prstGeom>
          <a:noFill/>
        </p:spPr>
      </p:pic>
      <p:pic>
        <p:nvPicPr>
          <p:cNvPr id="1036" name="Picture 12" descr="https://im0-tub-ru.yandex.net/i?id=0928083700bcb353ad3df989c7afe34d&amp;n=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988840"/>
            <a:ext cx="1008112" cy="1440160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288033" y="3861048"/>
            <a:ext cx="84604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2.Кто нашёл и выкопал червяка, что потом произошло? </a:t>
            </a:r>
          </a:p>
        </p:txBody>
      </p:sp>
      <p:pic>
        <p:nvPicPr>
          <p:cNvPr id="1038" name="Picture 14" descr="https://im0-tub-ru.yandex.net/i?id=26d8841940ba9aad6f3a93ba8a0f9511&amp;n=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4797152"/>
            <a:ext cx="2017799" cy="1512168"/>
          </a:xfrm>
          <a:prstGeom prst="rect">
            <a:avLst/>
          </a:prstGeom>
          <a:noFill/>
        </p:spPr>
      </p:pic>
      <p:pic>
        <p:nvPicPr>
          <p:cNvPr id="1042" name="Picture 18" descr="https://im0-tub-ru.yandex.net/i?id=baca77ad945cf078e3f5f00ca4edc5eb-l&amp;n=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4725144"/>
            <a:ext cx="1800200" cy="1800200"/>
          </a:xfrm>
          <a:prstGeom prst="rect">
            <a:avLst/>
          </a:prstGeom>
          <a:noFill/>
        </p:spPr>
      </p:pic>
      <p:pic>
        <p:nvPicPr>
          <p:cNvPr id="1044" name="Picture 20" descr="https://www.ixtira.tv/_sf/11/88668050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t="16667"/>
          <a:stretch>
            <a:fillRect/>
          </a:stretch>
        </p:blipFill>
        <p:spPr bwMode="auto">
          <a:xfrm>
            <a:off x="3419872" y="5013176"/>
            <a:ext cx="1224136" cy="1447625"/>
          </a:xfrm>
          <a:prstGeom prst="rect">
            <a:avLst/>
          </a:prstGeom>
          <a:noFill/>
        </p:spPr>
      </p:pic>
      <p:pic>
        <p:nvPicPr>
          <p:cNvPr id="1046" name="Picture 22" descr="http://giftedbaby.net/wp-content/uploads/2014/05/%D0%92%D0%9E%D0%A0%D0%9E%D0%91%D0%95%D0%99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35" r="15625"/>
          <a:stretch>
            <a:fillRect/>
          </a:stretch>
        </p:blipFill>
        <p:spPr bwMode="auto">
          <a:xfrm>
            <a:off x="251520" y="4725144"/>
            <a:ext cx="1475656" cy="1728192"/>
          </a:xfrm>
          <a:prstGeom prst="rect">
            <a:avLst/>
          </a:prstGeom>
          <a:noFill/>
        </p:spPr>
      </p:pic>
      <p:pic>
        <p:nvPicPr>
          <p:cNvPr id="1048" name="Picture 24" descr="http://giftedbaby.net/wp-content/uploads/2014/05/%D0%92%D0%9E%D0%A0%D0%9E%D0%9D%D0%90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30" r="20930"/>
          <a:stretch>
            <a:fillRect/>
          </a:stretch>
        </p:blipFill>
        <p:spPr bwMode="auto">
          <a:xfrm>
            <a:off x="1979712" y="5085184"/>
            <a:ext cx="1152128" cy="1486245"/>
          </a:xfrm>
          <a:prstGeom prst="rect">
            <a:avLst/>
          </a:prstGeom>
          <a:noFill/>
        </p:spPr>
      </p:pic>
      <p:sp>
        <p:nvSpPr>
          <p:cNvPr id="27" name="Управляющая кнопка: домой 26">
            <a:hlinkClick r:id="rId13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FD4BF10-27C1-4F54-982C-ADD8A25EA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116632"/>
            <a:ext cx="8316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Полное название сказки </a:t>
            </a:r>
          </a:p>
        </p:txBody>
      </p:sp>
      <p:sp>
        <p:nvSpPr>
          <p:cNvPr id="11" name="Овал 10"/>
          <p:cNvSpPr/>
          <p:nvPr/>
        </p:nvSpPr>
        <p:spPr>
          <a:xfrm>
            <a:off x="2123728" y="2852936"/>
            <a:ext cx="720080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082" name="Picture 2" descr="https://ozon-st.cdn.ngenix.net/multimedia/1008862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983876"/>
            <a:ext cx="2448272" cy="2954810"/>
          </a:xfrm>
          <a:prstGeom prst="rect">
            <a:avLst/>
          </a:prstGeom>
          <a:noFill/>
        </p:spPr>
      </p:pic>
      <p:pic>
        <p:nvPicPr>
          <p:cNvPr id="46084" name="Picture 4" descr="https://ozon-st.cdn.ngenix.net/multimedia/1010666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836712"/>
            <a:ext cx="2135037" cy="2520280"/>
          </a:xfrm>
          <a:prstGeom prst="rect">
            <a:avLst/>
          </a:prstGeom>
          <a:noFill/>
        </p:spPr>
      </p:pic>
      <p:pic>
        <p:nvPicPr>
          <p:cNvPr id="46088" name="Picture 8" descr="http://neposedaland.ru/image/cache/products/8/8/7/968788-0-800x800.jpg"/>
          <p:cNvPicPr>
            <a:picLocks noChangeAspect="1" noChangeArrowheads="1"/>
          </p:cNvPicPr>
          <p:nvPr/>
        </p:nvPicPr>
        <p:blipFill>
          <a:blip r:embed="rId5" cstate="print"/>
          <a:srcRect l="19608" t="9804" r="21569" b="9804"/>
          <a:stretch>
            <a:fillRect/>
          </a:stretch>
        </p:blipFill>
        <p:spPr bwMode="auto">
          <a:xfrm>
            <a:off x="1475656" y="836712"/>
            <a:ext cx="2160240" cy="2952328"/>
          </a:xfrm>
          <a:prstGeom prst="rect">
            <a:avLst/>
          </a:prstGeom>
          <a:noFill/>
        </p:spPr>
      </p:pic>
      <p:pic>
        <p:nvPicPr>
          <p:cNvPr id="46090" name="Picture 10" descr="http://kidsbooks.newbookshop.ru/images/2/59/5877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717032"/>
            <a:ext cx="1905000" cy="2714626"/>
          </a:xfrm>
          <a:prstGeom prst="rect">
            <a:avLst/>
          </a:prstGeom>
          <a:noFill/>
        </p:spPr>
      </p:pic>
      <p:pic>
        <p:nvPicPr>
          <p:cNvPr id="46092" name="Picture 12" descr="https://cdn.sima-land.ru/items/1061282/0/700-nw.jpg"/>
          <p:cNvPicPr>
            <a:picLocks noChangeAspect="1" noChangeArrowheads="1"/>
          </p:cNvPicPr>
          <p:nvPr/>
        </p:nvPicPr>
        <p:blipFill>
          <a:blip r:embed="rId7" cstate="print"/>
          <a:srcRect l="20000" t="8889" r="20000" b="8889"/>
          <a:stretch>
            <a:fillRect/>
          </a:stretch>
        </p:blipFill>
        <p:spPr bwMode="auto">
          <a:xfrm>
            <a:off x="1187624" y="4005064"/>
            <a:ext cx="1944216" cy="2664296"/>
          </a:xfrm>
          <a:prstGeom prst="rect">
            <a:avLst/>
          </a:prstGeom>
          <a:noFill/>
        </p:spPr>
      </p:pic>
      <p:sp>
        <p:nvSpPr>
          <p:cNvPr id="23" name="Овал 22"/>
          <p:cNvSpPr/>
          <p:nvPr/>
        </p:nvSpPr>
        <p:spPr>
          <a:xfrm>
            <a:off x="1331640" y="836712"/>
            <a:ext cx="2448272" cy="11521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995936" y="2420888"/>
            <a:ext cx="2448272" cy="11521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300192" y="3861048"/>
            <a:ext cx="2664296" cy="12961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899592" y="3861048"/>
            <a:ext cx="2448272" cy="11521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707904" y="5589240"/>
            <a:ext cx="2448272" cy="11521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43608" y="278092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779912" y="256490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156176" y="436510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55576" y="58052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563888" y="573325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" name="Управляющая кнопка: домой 33">
            <a:hlinkClick r:id="rId8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BBB2E9B-676B-4A3A-9F7F-73325C746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260648"/>
            <a:ext cx="8316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Кому принадлежат слова? </a:t>
            </a:r>
          </a:p>
        </p:txBody>
      </p:sp>
      <p:sp>
        <p:nvSpPr>
          <p:cNvPr id="16" name="Овал 15"/>
          <p:cNvSpPr/>
          <p:nvPr/>
        </p:nvSpPr>
        <p:spPr>
          <a:xfrm rot="19884100">
            <a:off x="4535107" y="3226465"/>
            <a:ext cx="504056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23928" y="985719"/>
            <a:ext cx="4680520" cy="715089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/>
              <a:t>— Да что тут долго говорить! Ежели мне попадётся волк, так я его сам съем…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19872" y="1812945"/>
            <a:ext cx="4896544" cy="1328023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dirty="0"/>
              <a:t>— Хорошо, хорошо… Вот только мою травку не троньте Я этого не люблю, признаться сказать… Мало ли вас тут летает… Вы народ легкомысленный, а я серьёзный…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43808" y="3253105"/>
            <a:ext cx="4896544" cy="13280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— А не знаю, братцы… Сильно струсил, когда я ему сказал, что съем, если не уйдёт. Ведь я шутить не люблю, а так прямо и сказал: съем. Боюсь, как бы он не околел со страху…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39752" y="4653136"/>
            <a:ext cx="5040560" cy="194095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— Ну чем лучше меня глупые куры? А их кормят, за ними ухаживают, их берегут, Тоже вот взять голубей… Какой от них толк, а нет-нет и бросят им горсточку овса. Тоже глупая птица… А чуть я подлечу — меня сейчас все и начинают гнать в три шеи. </a:t>
            </a:r>
          </a:p>
        </p:txBody>
      </p:sp>
      <p:pic>
        <p:nvPicPr>
          <p:cNvPr id="45058" name="Picture 2" descr="http://zaikinmir.ru/kartinki/images/bambi/bambi-kartinki-5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4797152"/>
            <a:ext cx="1440160" cy="1894839"/>
          </a:xfrm>
          <a:prstGeom prst="rect">
            <a:avLst/>
          </a:prstGeom>
          <a:noFill/>
        </p:spPr>
      </p:pic>
      <p:pic>
        <p:nvPicPr>
          <p:cNvPr id="19" name="Picture 2" descr="https://2.bp.blogspot.com/-BhXo7O8Sz74/VrMAPeWnIkI/AAAAAAAAAdk/Xyw5r45GQN4/s1600/malaria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7734"/>
          <a:stretch>
            <a:fillRect/>
          </a:stretch>
        </p:blipFill>
        <p:spPr bwMode="auto">
          <a:xfrm flipH="1">
            <a:off x="467544" y="2636568"/>
            <a:ext cx="1152128" cy="864440"/>
          </a:xfrm>
          <a:prstGeom prst="rect">
            <a:avLst/>
          </a:prstGeom>
          <a:noFill/>
        </p:spPr>
      </p:pic>
      <p:pic>
        <p:nvPicPr>
          <p:cNvPr id="45060" name="Picture 4" descr="http://hddfhm.com/images/cartoon-worm-clipart-1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3645024"/>
            <a:ext cx="1512168" cy="1075676"/>
          </a:xfrm>
          <a:prstGeom prst="rect">
            <a:avLst/>
          </a:prstGeom>
          <a:noFill/>
        </p:spPr>
      </p:pic>
      <p:pic>
        <p:nvPicPr>
          <p:cNvPr id="45062" name="Picture 6" descr="http://hddfhm.com/images/crow-clipart-1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1412776"/>
            <a:ext cx="1512168" cy="1237601"/>
          </a:xfrm>
          <a:prstGeom prst="rect">
            <a:avLst/>
          </a:prstGeom>
          <a:noFill/>
        </p:spPr>
      </p:pic>
      <p:sp>
        <p:nvSpPr>
          <p:cNvPr id="22" name="Управляющая кнопка: домой 21">
            <a:hlinkClick r:id="rId7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0.80312 -0.64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0.74427 -0.204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00" y="-1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74028 0.178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0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0.61823 0.581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0" y="2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45997C6-B68D-4E2B-999C-30E7081B4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260648"/>
            <a:ext cx="8316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Кто спрятался на картинке? </a:t>
            </a:r>
          </a:p>
        </p:txBody>
      </p:sp>
      <p:sp>
        <p:nvSpPr>
          <p:cNvPr id="11" name="Овал 10"/>
          <p:cNvSpPr/>
          <p:nvPr/>
        </p:nvSpPr>
        <p:spPr>
          <a:xfrm>
            <a:off x="2123728" y="2852936"/>
            <a:ext cx="720080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59832" y="2420888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283968" y="3212976"/>
            <a:ext cx="504056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19884100">
            <a:off x="4535107" y="3226465"/>
            <a:ext cx="504056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34" name="Picture 2" descr="http://900igr.net/up/datas/202925/008.jpg"/>
          <p:cNvPicPr>
            <a:picLocks noChangeAspect="1" noChangeArrowheads="1"/>
          </p:cNvPicPr>
          <p:nvPr/>
        </p:nvPicPr>
        <p:blipFill>
          <a:blip r:embed="rId3" cstate="print"/>
          <a:srcRect l="40000" t="5000" r="5000" b="8333"/>
          <a:stretch>
            <a:fillRect/>
          </a:stretch>
        </p:blipFill>
        <p:spPr bwMode="auto">
          <a:xfrm>
            <a:off x="1115617" y="1412776"/>
            <a:ext cx="2016224" cy="2382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755576" y="1052736"/>
            <a:ext cx="2549036" cy="1663278"/>
            <a:chOff x="-1217396" y="1412776"/>
            <a:chExt cx="3197108" cy="2023318"/>
          </a:xfrm>
        </p:grpSpPr>
        <p:sp>
          <p:nvSpPr>
            <p:cNvPr id="17" name="Овал 16"/>
            <p:cNvSpPr/>
            <p:nvPr/>
          </p:nvSpPr>
          <p:spPr>
            <a:xfrm>
              <a:off x="-972616" y="1412776"/>
              <a:ext cx="2952328" cy="83247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 rot="5557181">
              <a:off x="-1525745" y="1821970"/>
              <a:ext cx="1922473" cy="13057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4036" name="Picture 4" descr="http://illustrators.ru/uploads/illustration/image/17041/main_17041_original.jpg"/>
          <p:cNvPicPr>
            <a:picLocks noChangeAspect="1" noChangeArrowheads="1"/>
          </p:cNvPicPr>
          <p:nvPr/>
        </p:nvPicPr>
        <p:blipFill>
          <a:blip r:embed="rId4" cstate="print"/>
          <a:srcRect l="10800" t="9433" r="7121" b="15103"/>
          <a:stretch>
            <a:fillRect/>
          </a:stretch>
        </p:blipFill>
        <p:spPr bwMode="auto">
          <a:xfrm>
            <a:off x="3563888" y="980728"/>
            <a:ext cx="3528392" cy="2599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3" name="Группа 22"/>
          <p:cNvGrpSpPr/>
          <p:nvPr/>
        </p:nvGrpSpPr>
        <p:grpSpPr>
          <a:xfrm>
            <a:off x="3419872" y="836712"/>
            <a:ext cx="2736304" cy="1440160"/>
            <a:chOff x="7740352" y="1052736"/>
            <a:chExt cx="2736304" cy="1440160"/>
          </a:xfrm>
        </p:grpSpPr>
        <p:sp>
          <p:nvSpPr>
            <p:cNvPr id="20" name="Овал 19"/>
            <p:cNvSpPr/>
            <p:nvPr/>
          </p:nvSpPr>
          <p:spPr>
            <a:xfrm>
              <a:off x="7740352" y="1052736"/>
              <a:ext cx="1872208" cy="144016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9324528" y="1124744"/>
              <a:ext cx="1152128" cy="122413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4038" name="Picture 6" descr="https://img.labirint.ru/images/comments_pic/1616/2_ec70447e2fd4c2f60e2ccfa1e9ec08ca_1461161714.jpg"/>
          <p:cNvPicPr>
            <a:picLocks noChangeAspect="1" noChangeArrowheads="1"/>
          </p:cNvPicPr>
          <p:nvPr/>
        </p:nvPicPr>
        <p:blipFill>
          <a:blip r:embed="rId5" cstate="print"/>
          <a:srcRect l="49605" r="4090" b="6882"/>
          <a:stretch>
            <a:fillRect/>
          </a:stretch>
        </p:blipFill>
        <p:spPr bwMode="auto">
          <a:xfrm>
            <a:off x="5148064" y="3789040"/>
            <a:ext cx="2332327" cy="2808312"/>
          </a:xfrm>
          <a:prstGeom prst="rect">
            <a:avLst/>
          </a:prstGeom>
          <a:noFill/>
        </p:spPr>
      </p:pic>
      <p:grpSp>
        <p:nvGrpSpPr>
          <p:cNvPr id="26" name="Группа 25"/>
          <p:cNvGrpSpPr/>
          <p:nvPr/>
        </p:nvGrpSpPr>
        <p:grpSpPr>
          <a:xfrm>
            <a:off x="5220072" y="4077093"/>
            <a:ext cx="2304256" cy="2520258"/>
            <a:chOff x="7811852" y="3626822"/>
            <a:chExt cx="2664296" cy="2754506"/>
          </a:xfrm>
        </p:grpSpPr>
        <p:sp>
          <p:nvSpPr>
            <p:cNvPr id="24" name="Овал 23"/>
            <p:cNvSpPr/>
            <p:nvPr/>
          </p:nvSpPr>
          <p:spPr>
            <a:xfrm rot="5625387">
              <a:off x="7812249" y="3956552"/>
              <a:ext cx="2664297" cy="200483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7811852" y="5085184"/>
              <a:ext cx="2664296" cy="129614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4040" name="Picture 8" descr="https://img.labirint.ru/images/comments_pic/1547/1_1f64cfce7b18e3523060856f93bea80d_1447963838.jpg"/>
          <p:cNvPicPr>
            <a:picLocks noChangeAspect="1" noChangeArrowheads="1"/>
          </p:cNvPicPr>
          <p:nvPr/>
        </p:nvPicPr>
        <p:blipFill>
          <a:blip r:embed="rId6" cstate="print"/>
          <a:srcRect b="3713"/>
          <a:stretch>
            <a:fillRect/>
          </a:stretch>
        </p:blipFill>
        <p:spPr bwMode="auto">
          <a:xfrm>
            <a:off x="2123728" y="3573016"/>
            <a:ext cx="2355726" cy="3024336"/>
          </a:xfrm>
          <a:prstGeom prst="rect">
            <a:avLst/>
          </a:prstGeom>
          <a:noFill/>
        </p:spPr>
      </p:pic>
      <p:grpSp>
        <p:nvGrpSpPr>
          <p:cNvPr id="28" name="Группа 27"/>
          <p:cNvGrpSpPr/>
          <p:nvPr/>
        </p:nvGrpSpPr>
        <p:grpSpPr>
          <a:xfrm rot="829761">
            <a:off x="1920719" y="4876224"/>
            <a:ext cx="2431360" cy="1820266"/>
            <a:chOff x="7740352" y="1052736"/>
            <a:chExt cx="2736304" cy="1440160"/>
          </a:xfrm>
        </p:grpSpPr>
        <p:sp>
          <p:nvSpPr>
            <p:cNvPr id="29" name="Овал 28"/>
            <p:cNvSpPr/>
            <p:nvPr/>
          </p:nvSpPr>
          <p:spPr>
            <a:xfrm>
              <a:off x="7740352" y="1052736"/>
              <a:ext cx="1872208" cy="144016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9324528" y="1124744"/>
              <a:ext cx="1152128" cy="122413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1043608" y="278092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275856" y="279370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47664" y="56612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788024" y="55892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5" name="Управляющая кнопка: домой 34">
            <a:hlinkClick r:id="rId7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D1FF271-B526-499B-B5C7-10566F8A4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8" t="-431" r="15091"/>
          <a:stretch/>
        </p:blipFill>
        <p:spPr>
          <a:xfrm>
            <a:off x="0" y="-99392"/>
            <a:ext cx="9143999" cy="6957392"/>
          </a:xfrm>
          <a:prstGeom prst="rect">
            <a:avLst/>
          </a:prstGeom>
        </p:spPr>
      </p:pic>
      <p:sp>
        <p:nvSpPr>
          <p:cNvPr id="21512" name="AutoShape 8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4" name="AutoShape 10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6" name="AutoShape 12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8" name="AutoShape 14" descr="http://audiremont.ru/photos/594f4d68260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116632"/>
            <a:ext cx="8316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Четвертый лишний </a:t>
            </a:r>
          </a:p>
        </p:txBody>
      </p:sp>
      <p:pic>
        <p:nvPicPr>
          <p:cNvPr id="46082" name="Picture 2" descr="https://ozon-st.cdn.ngenix.net/multimedia/1008862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1849578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84" name="Picture 4" descr="https://ozon-st.cdn.ngenix.net/multimedia/1010666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861048"/>
            <a:ext cx="1800200" cy="212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90" name="Picture 10" descr="http://kidsbooks.newbookshop.ru/images/2/59/5877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645024"/>
            <a:ext cx="1724402" cy="2457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92" name="Picture 12" descr="https://cdn.sima-land.ru/items/1061282/0/700-nw.jpg"/>
          <p:cNvPicPr>
            <a:picLocks noChangeAspect="1" noChangeArrowheads="1"/>
          </p:cNvPicPr>
          <p:nvPr/>
        </p:nvPicPr>
        <p:blipFill>
          <a:blip r:embed="rId6" cstate="print"/>
          <a:srcRect l="20000" t="8889" r="20000" b="8889"/>
          <a:stretch>
            <a:fillRect/>
          </a:stretch>
        </p:blipFill>
        <p:spPr bwMode="auto">
          <a:xfrm>
            <a:off x="6156176" y="4221088"/>
            <a:ext cx="1584176" cy="2170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51520" y="980729"/>
            <a:ext cx="88924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Козявочка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шмель,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пчела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червяк, воробей, 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Медведь, комар, лягушка,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жаба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Ерш, воробей, Аленушка, бекас,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курица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Ворона, канарейка, кот Васька,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пес Дружок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воробьи</a:t>
            </a:r>
            <a:br>
              <a:rPr lang="ru-RU" dirty="0"/>
            </a:br>
            <a:endParaRPr lang="ru-RU" dirty="0"/>
          </a:p>
        </p:txBody>
      </p:sp>
      <p:sp>
        <p:nvSpPr>
          <p:cNvPr id="25" name="Управляющая кнопка: домой 24">
            <a:hlinkClick r:id="rId7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80B62A-49A8-4BF6-B5B9-11590F9B3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32" y="0"/>
            <a:ext cx="925973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Содержимое 18"/>
          <p:cNvSpPr>
            <a:spLocks noGrp="1"/>
          </p:cNvSpPr>
          <p:nvPr>
            <p:ph idx="1"/>
          </p:nvPr>
        </p:nvSpPr>
        <p:spPr>
          <a:xfrm>
            <a:off x="611560" y="404665"/>
            <a:ext cx="8229600" cy="33123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7108" name="Picture 4" descr="http://bigslide.ru/images/39/38636/960/img2.jpg"/>
          <p:cNvPicPr>
            <a:picLocks noChangeAspect="1" noChangeArrowheads="1"/>
          </p:cNvPicPr>
          <p:nvPr/>
        </p:nvPicPr>
        <p:blipFill>
          <a:blip r:embed="rId3" cstate="print"/>
          <a:srcRect l="3538" t="4851" r="1963" b="3801"/>
          <a:stretch>
            <a:fillRect/>
          </a:stretch>
        </p:blipFill>
        <p:spPr bwMode="auto">
          <a:xfrm>
            <a:off x="323528" y="260648"/>
            <a:ext cx="8640960" cy="6264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C9DE43-56EF-4D3F-A256-97399C803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9732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1560" y="332656"/>
            <a:ext cx="6962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Дом – музей в </a:t>
            </a:r>
            <a:r>
              <a:rPr lang="ru-RU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Висиме</a:t>
            </a:r>
            <a:endParaRPr lang="ru-RU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0178" name="Picture 2" descr="http://to-world-travel.ru/img/2015/042515/5145481"/>
          <p:cNvPicPr>
            <a:picLocks noChangeAspect="1" noChangeArrowheads="1"/>
          </p:cNvPicPr>
          <p:nvPr/>
        </p:nvPicPr>
        <p:blipFill rotWithShape="1">
          <a:blip r:embed="rId3" cstate="print"/>
          <a:srcRect r="20982" b="1786"/>
          <a:stretch/>
        </p:blipFill>
        <p:spPr bwMode="auto">
          <a:xfrm>
            <a:off x="413792" y="1473107"/>
            <a:ext cx="4968552" cy="463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" descr="http://tbib.ru/wp-content/uploads/2015/07/mamin-s-ottsom.png"/>
          <p:cNvPicPr>
            <a:picLocks noChangeAspect="1" noChangeArrowheads="1"/>
          </p:cNvPicPr>
          <p:nvPr/>
        </p:nvPicPr>
        <p:blipFill>
          <a:blip r:embed="rId4" cstate="print"/>
          <a:srcRect l="8929" t="5715" r="8482" b="10000"/>
          <a:stretch>
            <a:fillRect/>
          </a:stretch>
        </p:blipFill>
        <p:spPr bwMode="auto">
          <a:xfrm>
            <a:off x="5796136" y="1473107"/>
            <a:ext cx="3168352" cy="5052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C9DE43-56EF-4D3F-A256-97399C803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9732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1560" y="332656"/>
            <a:ext cx="6962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Дом – музей в </a:t>
            </a:r>
            <a:r>
              <a:rPr lang="ru-RU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Висиме</a:t>
            </a:r>
            <a:endParaRPr lang="ru-RU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E89AB7-101B-4262-B643-0577E05DD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798" y="1279443"/>
            <a:ext cx="2981202" cy="4999153"/>
          </a:xfrm>
          <a:prstGeom prst="rect">
            <a:avLst/>
          </a:prstGeom>
        </p:spPr>
      </p:pic>
      <p:pic>
        <p:nvPicPr>
          <p:cNvPr id="7" name="Picture 2" descr="https://im0-tub-ru.yandex.net/i?id=fdcc84500b93ea12917d355dd35bc863&amp;n=13">
            <a:extLst>
              <a:ext uri="{FF2B5EF4-FFF2-40B4-BE49-F238E27FC236}">
                <a16:creationId xmlns:a16="http://schemas.microsoft.com/office/drawing/2014/main" id="{0C4A9A0F-B708-413D-88C0-5FC4C54F7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74763"/>
            <a:ext cx="5291490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604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C9DE43-56EF-4D3F-A256-97399C803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9732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43652" y="332656"/>
            <a:ext cx="4098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Горы </a:t>
            </a:r>
            <a:r>
              <a:rPr lang="ru-RU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Висима</a:t>
            </a:r>
            <a:endParaRPr lang="ru-RU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2" descr="http://1723.ru/forums/uploads/post-4455-1263176038.jpg">
            <a:extLst>
              <a:ext uri="{FF2B5EF4-FFF2-40B4-BE49-F238E27FC236}">
                <a16:creationId xmlns:a16="http://schemas.microsoft.com/office/drawing/2014/main" id="{E56F3E88-417D-4764-B862-FC0FEF05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340768"/>
            <a:ext cx="4919013" cy="3096344"/>
          </a:xfrm>
          <a:prstGeom prst="rect">
            <a:avLst/>
          </a:prstGeom>
          <a:noFill/>
        </p:spPr>
      </p:pic>
      <p:pic>
        <p:nvPicPr>
          <p:cNvPr id="7" name="Picture 4" descr="https://im0-tub-ru.yandex.net/i?id=d75607e0f0d7ee20a76cdf245c9fd699&amp;n=13">
            <a:extLst>
              <a:ext uri="{FF2B5EF4-FFF2-40B4-BE49-F238E27FC236}">
                <a16:creationId xmlns:a16="http://schemas.microsoft.com/office/drawing/2014/main" id="{DCF849E8-136C-43FB-A26C-F4531114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3614" y="3073523"/>
            <a:ext cx="4451518" cy="3336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26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4B5F9F-3477-4D97-8387-5ACBA2461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9732" cy="68580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b="11194"/>
          <a:stretch>
            <a:fillRect/>
          </a:stretch>
        </p:blipFill>
        <p:spPr bwMode="auto">
          <a:xfrm>
            <a:off x="4572000" y="272511"/>
            <a:ext cx="2456110" cy="3407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924944"/>
            <a:ext cx="2304256" cy="3679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4276" name="Picture 4" descr="http://klubkom.net/static/upload/8/f/2/3/p-054966d9cb111c.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3946865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33A107-2239-4C21-B542-443F89166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9732" cy="6858000"/>
          </a:xfrm>
          <a:prstGeom prst="rect">
            <a:avLst/>
          </a:prstGeom>
        </p:spPr>
      </p:pic>
      <p:pic>
        <p:nvPicPr>
          <p:cNvPr id="55302" name="Picture 6" descr="http://www.tagilvariant.ru/upload/iblock/e10/%D0%9C%D0%B0%D0%BC%D0%B8%D0%BD%20%D0%A1%D0%B8%D0%B1%D0%B8%D1%80%D1%8F%D0%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845" y="1268760"/>
            <a:ext cx="3456384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5304" name="Picture 8" descr="https://fs00.infourok.ru/images/doc/281/286974/img3.jpg"/>
          <p:cNvPicPr>
            <a:picLocks noChangeAspect="1" noChangeArrowheads="1"/>
          </p:cNvPicPr>
          <p:nvPr/>
        </p:nvPicPr>
        <p:blipFill>
          <a:blip r:embed="rId4" cstate="print"/>
          <a:srcRect l="22050" t="7350" r="14951" b="3401"/>
          <a:stretch>
            <a:fillRect/>
          </a:stretch>
        </p:blipFill>
        <p:spPr bwMode="auto">
          <a:xfrm>
            <a:off x="4427984" y="1628800"/>
            <a:ext cx="4540740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30845" y="0"/>
            <a:ext cx="84999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err="1">
                <a:ln w="11430"/>
                <a:cs typeface="Times New Roman" pitchFamily="18" charset="0"/>
              </a:rPr>
              <a:t>Д.Н.Мамин-Сибиряк</a:t>
            </a:r>
            <a:endParaRPr lang="ru-RU" sz="4000" b="1" dirty="0">
              <a:ln w="11430"/>
              <a:cs typeface="Times New Roman" pitchFamily="18" charset="0"/>
            </a:endParaRPr>
          </a:p>
          <a:p>
            <a:pPr algn="ctr"/>
            <a:r>
              <a:rPr lang="ru-RU" sz="4000" b="1" dirty="0">
                <a:ln w="11430"/>
                <a:cs typeface="Times New Roman" pitchFamily="18" charset="0"/>
              </a:rPr>
              <a:t>с</a:t>
            </a:r>
            <a:r>
              <a:rPr lang="ru-RU" sz="4000" b="1" cap="none" spc="0" dirty="0">
                <a:ln w="11430"/>
                <a:cs typeface="Times New Roman" pitchFamily="18" charset="0"/>
              </a:rPr>
              <a:t> дочкой </a:t>
            </a:r>
            <a:r>
              <a:rPr lang="ru-RU" sz="4000" b="1" cap="none" spc="0" dirty="0" err="1">
                <a:ln w="11430"/>
                <a:cs typeface="Times New Roman" pitchFamily="18" charset="0"/>
              </a:rPr>
              <a:t>Аленушкой</a:t>
            </a:r>
            <a:endParaRPr lang="ru-RU" sz="4000" b="1" cap="none" spc="0" dirty="0">
              <a:ln w="1143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1299</TotalTime>
  <Words>717</Words>
  <Application>Microsoft Office PowerPoint</Application>
  <PresentationFormat>Экран (4:3)</PresentationFormat>
  <Paragraphs>172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CyrillicOld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User2</dc:creator>
  <cp:lastModifiedBy>Александр Котов</cp:lastModifiedBy>
  <cp:revision>131</cp:revision>
  <dcterms:created xsi:type="dcterms:W3CDTF">2017-10-16T04:09:20Z</dcterms:created>
  <dcterms:modified xsi:type="dcterms:W3CDTF">2021-12-01T09:48:04Z</dcterms:modified>
</cp:coreProperties>
</file>