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7" r:id="rId3"/>
    <p:sldId id="30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18" autoAdjust="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E44965-DB7A-4E1C-B9FD-EB7717F69459}" type="datetimeFigureOut">
              <a:rPr lang="ru-RU" smtClean="0"/>
              <a:t>20.01.2023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B2CCB-A6F0-4EA4-9846-4558689785DE}" type="slidenum">
              <a:rPr lang="ru-RU" smtClean="0"/>
              <a:t>‹#›</a:t>
            </a:fld>
            <a:endParaRPr lang="ru-RU"/>
          </a:p>
        </p:txBody>
      </p:sp>
    </p:spTree>
    <p:extLst>
      <p:ext uri="{BB962C8B-B14F-4D97-AF65-F5344CB8AC3E}">
        <p14:creationId xmlns:p14="http://schemas.microsoft.com/office/powerpoint/2010/main" val="51418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271E41-31E1-8E06-18ED-B2D92DCB333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5147254-A6B0-A025-7994-8AFA1C54FE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B3DE40E-B404-7EB0-7B80-630F7E0035B6}"/>
              </a:ext>
            </a:extLst>
          </p:cNvPr>
          <p:cNvSpPr>
            <a:spLocks noGrp="1"/>
          </p:cNvSpPr>
          <p:nvPr>
            <p:ph type="dt" sz="half" idx="10"/>
          </p:nvPr>
        </p:nvSpPr>
        <p:spPr/>
        <p:txBody>
          <a:bodyPr/>
          <a:lstStyle/>
          <a:p>
            <a:fld id="{0F28C5FA-BAB2-408D-AD39-DD75CF60A9BF}" type="datetimeFigureOut">
              <a:rPr lang="ru-RU" smtClean="0"/>
              <a:t>20.01.2023</a:t>
            </a:fld>
            <a:endParaRPr lang="ru-RU"/>
          </a:p>
        </p:txBody>
      </p:sp>
      <p:sp>
        <p:nvSpPr>
          <p:cNvPr id="5" name="Нижний колонтитул 4">
            <a:extLst>
              <a:ext uri="{FF2B5EF4-FFF2-40B4-BE49-F238E27FC236}">
                <a16:creationId xmlns:a16="http://schemas.microsoft.com/office/drawing/2014/main" id="{22C97F1B-DEDA-C3CA-88F4-2205346FB8A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84A4E8A-CB55-E215-4F45-097EA601E4D5}"/>
              </a:ext>
            </a:extLst>
          </p:cNvPr>
          <p:cNvSpPr>
            <a:spLocks noGrp="1"/>
          </p:cNvSpPr>
          <p:nvPr>
            <p:ph type="sldNum" sz="quarter" idx="12"/>
          </p:nvPr>
        </p:nvSpPr>
        <p:spPr/>
        <p:txBody>
          <a:bodyPr/>
          <a:lstStyle/>
          <a:p>
            <a:fld id="{F03F0A9F-0244-41BC-9C88-2B171F84A98B}" type="slidenum">
              <a:rPr lang="ru-RU" smtClean="0"/>
              <a:t>‹#›</a:t>
            </a:fld>
            <a:endParaRPr lang="ru-RU"/>
          </a:p>
        </p:txBody>
      </p:sp>
    </p:spTree>
    <p:extLst>
      <p:ext uri="{BB962C8B-B14F-4D97-AF65-F5344CB8AC3E}">
        <p14:creationId xmlns:p14="http://schemas.microsoft.com/office/powerpoint/2010/main" val="2480122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9C71AA-D88B-39B5-1B83-79DEBE2394B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25B057F-E747-7D34-DBA3-7BC82634A44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395D9FB-3540-83D3-280E-FF19FBA6D8AC}"/>
              </a:ext>
            </a:extLst>
          </p:cNvPr>
          <p:cNvSpPr>
            <a:spLocks noGrp="1"/>
          </p:cNvSpPr>
          <p:nvPr>
            <p:ph type="dt" sz="half" idx="10"/>
          </p:nvPr>
        </p:nvSpPr>
        <p:spPr/>
        <p:txBody>
          <a:bodyPr/>
          <a:lstStyle/>
          <a:p>
            <a:fld id="{0F28C5FA-BAB2-408D-AD39-DD75CF60A9BF}" type="datetimeFigureOut">
              <a:rPr lang="ru-RU" smtClean="0"/>
              <a:t>20.01.2023</a:t>
            </a:fld>
            <a:endParaRPr lang="ru-RU"/>
          </a:p>
        </p:txBody>
      </p:sp>
      <p:sp>
        <p:nvSpPr>
          <p:cNvPr id="5" name="Нижний колонтитул 4">
            <a:extLst>
              <a:ext uri="{FF2B5EF4-FFF2-40B4-BE49-F238E27FC236}">
                <a16:creationId xmlns:a16="http://schemas.microsoft.com/office/drawing/2014/main" id="{1863A6A1-5B85-8DB9-4BF6-222B6DE1C48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0AC51FB-DAA2-53DA-CB9D-9BAF53D0AEF0}"/>
              </a:ext>
            </a:extLst>
          </p:cNvPr>
          <p:cNvSpPr>
            <a:spLocks noGrp="1"/>
          </p:cNvSpPr>
          <p:nvPr>
            <p:ph type="sldNum" sz="quarter" idx="12"/>
          </p:nvPr>
        </p:nvSpPr>
        <p:spPr/>
        <p:txBody>
          <a:bodyPr/>
          <a:lstStyle/>
          <a:p>
            <a:fld id="{F03F0A9F-0244-41BC-9C88-2B171F84A98B}" type="slidenum">
              <a:rPr lang="ru-RU" smtClean="0"/>
              <a:t>‹#›</a:t>
            </a:fld>
            <a:endParaRPr lang="ru-RU"/>
          </a:p>
        </p:txBody>
      </p:sp>
    </p:spTree>
    <p:extLst>
      <p:ext uri="{BB962C8B-B14F-4D97-AF65-F5344CB8AC3E}">
        <p14:creationId xmlns:p14="http://schemas.microsoft.com/office/powerpoint/2010/main" val="2278144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D7CB957-FD7E-DF79-4374-DABE0E7D853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45D6324-F269-B82E-2F02-9C4E92F5D2D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29D3976-DA0B-6301-B970-205CC31B1F5B}"/>
              </a:ext>
            </a:extLst>
          </p:cNvPr>
          <p:cNvSpPr>
            <a:spLocks noGrp="1"/>
          </p:cNvSpPr>
          <p:nvPr>
            <p:ph type="dt" sz="half" idx="10"/>
          </p:nvPr>
        </p:nvSpPr>
        <p:spPr/>
        <p:txBody>
          <a:bodyPr/>
          <a:lstStyle/>
          <a:p>
            <a:fld id="{0F28C5FA-BAB2-408D-AD39-DD75CF60A9BF}" type="datetimeFigureOut">
              <a:rPr lang="ru-RU" smtClean="0"/>
              <a:t>20.01.2023</a:t>
            </a:fld>
            <a:endParaRPr lang="ru-RU"/>
          </a:p>
        </p:txBody>
      </p:sp>
      <p:sp>
        <p:nvSpPr>
          <p:cNvPr id="5" name="Нижний колонтитул 4">
            <a:extLst>
              <a:ext uri="{FF2B5EF4-FFF2-40B4-BE49-F238E27FC236}">
                <a16:creationId xmlns:a16="http://schemas.microsoft.com/office/drawing/2014/main" id="{096217CF-CB79-A5EA-CE0D-BEC4E9B679D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89EA15E-2EBA-7481-8C65-4A8FDF1BA393}"/>
              </a:ext>
            </a:extLst>
          </p:cNvPr>
          <p:cNvSpPr>
            <a:spLocks noGrp="1"/>
          </p:cNvSpPr>
          <p:nvPr>
            <p:ph type="sldNum" sz="quarter" idx="12"/>
          </p:nvPr>
        </p:nvSpPr>
        <p:spPr/>
        <p:txBody>
          <a:bodyPr/>
          <a:lstStyle/>
          <a:p>
            <a:fld id="{F03F0A9F-0244-41BC-9C88-2B171F84A98B}" type="slidenum">
              <a:rPr lang="ru-RU" smtClean="0"/>
              <a:t>‹#›</a:t>
            </a:fld>
            <a:endParaRPr lang="ru-RU"/>
          </a:p>
        </p:txBody>
      </p:sp>
    </p:spTree>
    <p:extLst>
      <p:ext uri="{BB962C8B-B14F-4D97-AF65-F5344CB8AC3E}">
        <p14:creationId xmlns:p14="http://schemas.microsoft.com/office/powerpoint/2010/main" val="329115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64D0FE-EDC4-EDB1-9AE6-8EBBE62A1AE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7DA713B-EAEE-508E-541D-B9D92B4B72E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CCA5450-294F-7A1F-E449-DCC51EE8AAA9}"/>
              </a:ext>
            </a:extLst>
          </p:cNvPr>
          <p:cNvSpPr>
            <a:spLocks noGrp="1"/>
          </p:cNvSpPr>
          <p:nvPr>
            <p:ph type="dt" sz="half" idx="10"/>
          </p:nvPr>
        </p:nvSpPr>
        <p:spPr/>
        <p:txBody>
          <a:bodyPr/>
          <a:lstStyle/>
          <a:p>
            <a:fld id="{0F28C5FA-BAB2-408D-AD39-DD75CF60A9BF}" type="datetimeFigureOut">
              <a:rPr lang="ru-RU" smtClean="0"/>
              <a:t>20.01.2023</a:t>
            </a:fld>
            <a:endParaRPr lang="ru-RU"/>
          </a:p>
        </p:txBody>
      </p:sp>
      <p:sp>
        <p:nvSpPr>
          <p:cNvPr id="5" name="Нижний колонтитул 4">
            <a:extLst>
              <a:ext uri="{FF2B5EF4-FFF2-40B4-BE49-F238E27FC236}">
                <a16:creationId xmlns:a16="http://schemas.microsoft.com/office/drawing/2014/main" id="{FF8D272F-4322-D743-E4C4-337F4B239ED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2BFCA3E-AAE4-3987-7CB3-9878DB445EF7}"/>
              </a:ext>
            </a:extLst>
          </p:cNvPr>
          <p:cNvSpPr>
            <a:spLocks noGrp="1"/>
          </p:cNvSpPr>
          <p:nvPr>
            <p:ph type="sldNum" sz="quarter" idx="12"/>
          </p:nvPr>
        </p:nvSpPr>
        <p:spPr/>
        <p:txBody>
          <a:bodyPr/>
          <a:lstStyle/>
          <a:p>
            <a:fld id="{F03F0A9F-0244-41BC-9C88-2B171F84A98B}" type="slidenum">
              <a:rPr lang="ru-RU" smtClean="0"/>
              <a:t>‹#›</a:t>
            </a:fld>
            <a:endParaRPr lang="ru-RU"/>
          </a:p>
        </p:txBody>
      </p:sp>
    </p:spTree>
    <p:extLst>
      <p:ext uri="{BB962C8B-B14F-4D97-AF65-F5344CB8AC3E}">
        <p14:creationId xmlns:p14="http://schemas.microsoft.com/office/powerpoint/2010/main" val="1597231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CF8A9D-AE6B-3032-9D71-3189BB01384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21CACF2-F98D-4513-9EB9-5AA75CB09F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41118AE-3707-4034-5F8B-C2C98708E9F2}"/>
              </a:ext>
            </a:extLst>
          </p:cNvPr>
          <p:cNvSpPr>
            <a:spLocks noGrp="1"/>
          </p:cNvSpPr>
          <p:nvPr>
            <p:ph type="dt" sz="half" idx="10"/>
          </p:nvPr>
        </p:nvSpPr>
        <p:spPr/>
        <p:txBody>
          <a:bodyPr/>
          <a:lstStyle/>
          <a:p>
            <a:fld id="{0F28C5FA-BAB2-408D-AD39-DD75CF60A9BF}" type="datetimeFigureOut">
              <a:rPr lang="ru-RU" smtClean="0"/>
              <a:t>20.01.2023</a:t>
            </a:fld>
            <a:endParaRPr lang="ru-RU"/>
          </a:p>
        </p:txBody>
      </p:sp>
      <p:sp>
        <p:nvSpPr>
          <p:cNvPr id="5" name="Нижний колонтитул 4">
            <a:extLst>
              <a:ext uri="{FF2B5EF4-FFF2-40B4-BE49-F238E27FC236}">
                <a16:creationId xmlns:a16="http://schemas.microsoft.com/office/drawing/2014/main" id="{BE0AE3D7-72DC-3A75-4288-FC4731BFE3D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6A1E099-956A-F64E-2AAF-DF0BE374FE7D}"/>
              </a:ext>
            </a:extLst>
          </p:cNvPr>
          <p:cNvSpPr>
            <a:spLocks noGrp="1"/>
          </p:cNvSpPr>
          <p:nvPr>
            <p:ph type="sldNum" sz="quarter" idx="12"/>
          </p:nvPr>
        </p:nvSpPr>
        <p:spPr/>
        <p:txBody>
          <a:bodyPr/>
          <a:lstStyle/>
          <a:p>
            <a:fld id="{F03F0A9F-0244-41BC-9C88-2B171F84A98B}" type="slidenum">
              <a:rPr lang="ru-RU" smtClean="0"/>
              <a:t>‹#›</a:t>
            </a:fld>
            <a:endParaRPr lang="ru-RU"/>
          </a:p>
        </p:txBody>
      </p:sp>
    </p:spTree>
    <p:extLst>
      <p:ext uri="{BB962C8B-B14F-4D97-AF65-F5344CB8AC3E}">
        <p14:creationId xmlns:p14="http://schemas.microsoft.com/office/powerpoint/2010/main" val="1741740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6722E8-C365-606F-EABB-12D2E8B4A4B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0590CC2-2266-6443-1179-1E36A7E9C5F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71482070-CD0B-1F66-3D0F-5897AA44CC0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CBEBB19F-63D6-D351-F51E-333A212BC7CE}"/>
              </a:ext>
            </a:extLst>
          </p:cNvPr>
          <p:cNvSpPr>
            <a:spLocks noGrp="1"/>
          </p:cNvSpPr>
          <p:nvPr>
            <p:ph type="dt" sz="half" idx="10"/>
          </p:nvPr>
        </p:nvSpPr>
        <p:spPr/>
        <p:txBody>
          <a:bodyPr/>
          <a:lstStyle/>
          <a:p>
            <a:fld id="{0F28C5FA-BAB2-408D-AD39-DD75CF60A9BF}" type="datetimeFigureOut">
              <a:rPr lang="ru-RU" smtClean="0"/>
              <a:t>20.01.2023</a:t>
            </a:fld>
            <a:endParaRPr lang="ru-RU"/>
          </a:p>
        </p:txBody>
      </p:sp>
      <p:sp>
        <p:nvSpPr>
          <p:cNvPr id="6" name="Нижний колонтитул 5">
            <a:extLst>
              <a:ext uri="{FF2B5EF4-FFF2-40B4-BE49-F238E27FC236}">
                <a16:creationId xmlns:a16="http://schemas.microsoft.com/office/drawing/2014/main" id="{1DA9FB05-9AB7-B327-409A-5F5542B61B1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9EE551A-D0F1-C0BC-E007-65EE0F81CACE}"/>
              </a:ext>
            </a:extLst>
          </p:cNvPr>
          <p:cNvSpPr>
            <a:spLocks noGrp="1"/>
          </p:cNvSpPr>
          <p:nvPr>
            <p:ph type="sldNum" sz="quarter" idx="12"/>
          </p:nvPr>
        </p:nvSpPr>
        <p:spPr/>
        <p:txBody>
          <a:bodyPr/>
          <a:lstStyle/>
          <a:p>
            <a:fld id="{F03F0A9F-0244-41BC-9C88-2B171F84A98B}" type="slidenum">
              <a:rPr lang="ru-RU" smtClean="0"/>
              <a:t>‹#›</a:t>
            </a:fld>
            <a:endParaRPr lang="ru-RU"/>
          </a:p>
        </p:txBody>
      </p:sp>
    </p:spTree>
    <p:extLst>
      <p:ext uri="{BB962C8B-B14F-4D97-AF65-F5344CB8AC3E}">
        <p14:creationId xmlns:p14="http://schemas.microsoft.com/office/powerpoint/2010/main" val="73177173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5C559F-37E4-A8E3-967D-1CE5EA98EEA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8CD5364-BAB1-D991-32E0-2C3B896DC6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7AC5057-8BD0-EF8A-4CD9-5DB381C9EEF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73CE71A-1976-F9B6-1932-B3ED64B8EC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33FD216-557B-EB1F-F349-67D64C9BFE3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FD50EDD-D883-9B16-4A27-433A12672900}"/>
              </a:ext>
            </a:extLst>
          </p:cNvPr>
          <p:cNvSpPr>
            <a:spLocks noGrp="1"/>
          </p:cNvSpPr>
          <p:nvPr>
            <p:ph type="dt" sz="half" idx="10"/>
          </p:nvPr>
        </p:nvSpPr>
        <p:spPr/>
        <p:txBody>
          <a:bodyPr/>
          <a:lstStyle/>
          <a:p>
            <a:fld id="{0F28C5FA-BAB2-408D-AD39-DD75CF60A9BF}" type="datetimeFigureOut">
              <a:rPr lang="ru-RU" smtClean="0"/>
              <a:t>20.01.2023</a:t>
            </a:fld>
            <a:endParaRPr lang="ru-RU"/>
          </a:p>
        </p:txBody>
      </p:sp>
      <p:sp>
        <p:nvSpPr>
          <p:cNvPr id="8" name="Нижний колонтитул 7">
            <a:extLst>
              <a:ext uri="{FF2B5EF4-FFF2-40B4-BE49-F238E27FC236}">
                <a16:creationId xmlns:a16="http://schemas.microsoft.com/office/drawing/2014/main" id="{84A8D3F4-49BF-F07A-3A43-BF4B7044638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AE10D284-A275-A2C6-4747-74C4E2C2A8CB}"/>
              </a:ext>
            </a:extLst>
          </p:cNvPr>
          <p:cNvSpPr>
            <a:spLocks noGrp="1"/>
          </p:cNvSpPr>
          <p:nvPr>
            <p:ph type="sldNum" sz="quarter" idx="12"/>
          </p:nvPr>
        </p:nvSpPr>
        <p:spPr/>
        <p:txBody>
          <a:bodyPr/>
          <a:lstStyle/>
          <a:p>
            <a:fld id="{F03F0A9F-0244-41BC-9C88-2B171F84A98B}" type="slidenum">
              <a:rPr lang="ru-RU" smtClean="0"/>
              <a:t>‹#›</a:t>
            </a:fld>
            <a:endParaRPr lang="ru-RU"/>
          </a:p>
        </p:txBody>
      </p:sp>
    </p:spTree>
    <p:extLst>
      <p:ext uri="{BB962C8B-B14F-4D97-AF65-F5344CB8AC3E}">
        <p14:creationId xmlns:p14="http://schemas.microsoft.com/office/powerpoint/2010/main" val="335859535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A27796-97A0-AF86-6017-E62F714F09D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35952FB-913F-2F80-04EE-FF806ED9FF19}"/>
              </a:ext>
            </a:extLst>
          </p:cNvPr>
          <p:cNvSpPr>
            <a:spLocks noGrp="1"/>
          </p:cNvSpPr>
          <p:nvPr>
            <p:ph type="dt" sz="half" idx="10"/>
          </p:nvPr>
        </p:nvSpPr>
        <p:spPr/>
        <p:txBody>
          <a:bodyPr/>
          <a:lstStyle/>
          <a:p>
            <a:fld id="{0F28C5FA-BAB2-408D-AD39-DD75CF60A9BF}" type="datetimeFigureOut">
              <a:rPr lang="ru-RU" smtClean="0"/>
              <a:t>20.01.2023</a:t>
            </a:fld>
            <a:endParaRPr lang="ru-RU"/>
          </a:p>
        </p:txBody>
      </p:sp>
      <p:sp>
        <p:nvSpPr>
          <p:cNvPr id="4" name="Нижний колонтитул 3">
            <a:extLst>
              <a:ext uri="{FF2B5EF4-FFF2-40B4-BE49-F238E27FC236}">
                <a16:creationId xmlns:a16="http://schemas.microsoft.com/office/drawing/2014/main" id="{714AC79E-95E1-EDEB-088B-012334ADEB4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BCE01A4-262D-F97E-9B5E-A494133CB59A}"/>
              </a:ext>
            </a:extLst>
          </p:cNvPr>
          <p:cNvSpPr>
            <a:spLocks noGrp="1"/>
          </p:cNvSpPr>
          <p:nvPr>
            <p:ph type="sldNum" sz="quarter" idx="12"/>
          </p:nvPr>
        </p:nvSpPr>
        <p:spPr/>
        <p:txBody>
          <a:bodyPr/>
          <a:lstStyle/>
          <a:p>
            <a:fld id="{F03F0A9F-0244-41BC-9C88-2B171F84A98B}" type="slidenum">
              <a:rPr lang="ru-RU" smtClean="0"/>
              <a:t>‹#›</a:t>
            </a:fld>
            <a:endParaRPr lang="ru-RU"/>
          </a:p>
        </p:txBody>
      </p:sp>
    </p:spTree>
    <p:extLst>
      <p:ext uri="{BB962C8B-B14F-4D97-AF65-F5344CB8AC3E}">
        <p14:creationId xmlns:p14="http://schemas.microsoft.com/office/powerpoint/2010/main" val="549309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FE11497-9777-F170-A033-2396D843F5F3}"/>
              </a:ext>
            </a:extLst>
          </p:cNvPr>
          <p:cNvSpPr>
            <a:spLocks noGrp="1"/>
          </p:cNvSpPr>
          <p:nvPr>
            <p:ph type="dt" sz="half" idx="10"/>
          </p:nvPr>
        </p:nvSpPr>
        <p:spPr/>
        <p:txBody>
          <a:bodyPr/>
          <a:lstStyle/>
          <a:p>
            <a:fld id="{0F28C5FA-BAB2-408D-AD39-DD75CF60A9BF}" type="datetimeFigureOut">
              <a:rPr lang="ru-RU" smtClean="0"/>
              <a:t>20.01.2023</a:t>
            </a:fld>
            <a:endParaRPr lang="ru-RU"/>
          </a:p>
        </p:txBody>
      </p:sp>
      <p:sp>
        <p:nvSpPr>
          <p:cNvPr id="3" name="Нижний колонтитул 2">
            <a:extLst>
              <a:ext uri="{FF2B5EF4-FFF2-40B4-BE49-F238E27FC236}">
                <a16:creationId xmlns:a16="http://schemas.microsoft.com/office/drawing/2014/main" id="{82605417-78C5-690D-45C5-BF1726DB524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766042B-3353-9887-E22D-72A919B2BEAF}"/>
              </a:ext>
            </a:extLst>
          </p:cNvPr>
          <p:cNvSpPr>
            <a:spLocks noGrp="1"/>
          </p:cNvSpPr>
          <p:nvPr>
            <p:ph type="sldNum" sz="quarter" idx="12"/>
          </p:nvPr>
        </p:nvSpPr>
        <p:spPr/>
        <p:txBody>
          <a:bodyPr/>
          <a:lstStyle/>
          <a:p>
            <a:fld id="{F03F0A9F-0244-41BC-9C88-2B171F84A98B}" type="slidenum">
              <a:rPr lang="ru-RU" smtClean="0"/>
              <a:t>‹#›</a:t>
            </a:fld>
            <a:endParaRPr lang="ru-RU"/>
          </a:p>
        </p:txBody>
      </p:sp>
    </p:spTree>
    <p:extLst>
      <p:ext uri="{BB962C8B-B14F-4D97-AF65-F5344CB8AC3E}">
        <p14:creationId xmlns:p14="http://schemas.microsoft.com/office/powerpoint/2010/main" val="4044962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8766B4-78E2-F0A3-F99B-EB18721B3F2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75B0611-72A2-2B8D-6E5F-C6267EDC09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078B8A08-829C-A821-187B-9AD914E1D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A7B0A98-78F2-4A36-76A8-B9919BB3593A}"/>
              </a:ext>
            </a:extLst>
          </p:cNvPr>
          <p:cNvSpPr>
            <a:spLocks noGrp="1"/>
          </p:cNvSpPr>
          <p:nvPr>
            <p:ph type="dt" sz="half" idx="10"/>
          </p:nvPr>
        </p:nvSpPr>
        <p:spPr/>
        <p:txBody>
          <a:bodyPr/>
          <a:lstStyle/>
          <a:p>
            <a:fld id="{0F28C5FA-BAB2-408D-AD39-DD75CF60A9BF}" type="datetimeFigureOut">
              <a:rPr lang="ru-RU" smtClean="0"/>
              <a:t>20.01.2023</a:t>
            </a:fld>
            <a:endParaRPr lang="ru-RU"/>
          </a:p>
        </p:txBody>
      </p:sp>
      <p:sp>
        <p:nvSpPr>
          <p:cNvPr id="6" name="Нижний колонтитул 5">
            <a:extLst>
              <a:ext uri="{FF2B5EF4-FFF2-40B4-BE49-F238E27FC236}">
                <a16:creationId xmlns:a16="http://schemas.microsoft.com/office/drawing/2014/main" id="{DFD85933-02EF-6AFD-6EF2-1DF5F39EF03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14261B3-DFAC-19ED-583C-0E9DBF888BF1}"/>
              </a:ext>
            </a:extLst>
          </p:cNvPr>
          <p:cNvSpPr>
            <a:spLocks noGrp="1"/>
          </p:cNvSpPr>
          <p:nvPr>
            <p:ph type="sldNum" sz="quarter" idx="12"/>
          </p:nvPr>
        </p:nvSpPr>
        <p:spPr/>
        <p:txBody>
          <a:bodyPr/>
          <a:lstStyle/>
          <a:p>
            <a:fld id="{F03F0A9F-0244-41BC-9C88-2B171F84A98B}" type="slidenum">
              <a:rPr lang="ru-RU" smtClean="0"/>
              <a:t>‹#›</a:t>
            </a:fld>
            <a:endParaRPr lang="ru-RU"/>
          </a:p>
        </p:txBody>
      </p:sp>
    </p:spTree>
    <p:extLst>
      <p:ext uri="{BB962C8B-B14F-4D97-AF65-F5344CB8AC3E}">
        <p14:creationId xmlns:p14="http://schemas.microsoft.com/office/powerpoint/2010/main" val="28865192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C4DAE1-BEB6-BA1B-F166-B7441789FC8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956F43CF-47EC-88EE-E203-159975FD65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F011A8B-0511-B5AC-CA8E-48B1B902B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BA3D03B-43B0-B4FA-594E-2B2E20CE3A94}"/>
              </a:ext>
            </a:extLst>
          </p:cNvPr>
          <p:cNvSpPr>
            <a:spLocks noGrp="1"/>
          </p:cNvSpPr>
          <p:nvPr>
            <p:ph type="dt" sz="half" idx="10"/>
          </p:nvPr>
        </p:nvSpPr>
        <p:spPr/>
        <p:txBody>
          <a:bodyPr/>
          <a:lstStyle/>
          <a:p>
            <a:fld id="{0F28C5FA-BAB2-408D-AD39-DD75CF60A9BF}" type="datetimeFigureOut">
              <a:rPr lang="ru-RU" smtClean="0"/>
              <a:t>20.01.2023</a:t>
            </a:fld>
            <a:endParaRPr lang="ru-RU"/>
          </a:p>
        </p:txBody>
      </p:sp>
      <p:sp>
        <p:nvSpPr>
          <p:cNvPr id="6" name="Нижний колонтитул 5">
            <a:extLst>
              <a:ext uri="{FF2B5EF4-FFF2-40B4-BE49-F238E27FC236}">
                <a16:creationId xmlns:a16="http://schemas.microsoft.com/office/drawing/2014/main" id="{FF173B92-AFA0-7B9C-8118-AE76FE1F349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6C70608-4B76-14F8-18C7-E6A683C9A509}"/>
              </a:ext>
            </a:extLst>
          </p:cNvPr>
          <p:cNvSpPr>
            <a:spLocks noGrp="1"/>
          </p:cNvSpPr>
          <p:nvPr>
            <p:ph type="sldNum" sz="quarter" idx="12"/>
          </p:nvPr>
        </p:nvSpPr>
        <p:spPr/>
        <p:txBody>
          <a:bodyPr/>
          <a:lstStyle/>
          <a:p>
            <a:fld id="{F03F0A9F-0244-41BC-9C88-2B171F84A98B}" type="slidenum">
              <a:rPr lang="ru-RU" smtClean="0"/>
              <a:t>‹#›</a:t>
            </a:fld>
            <a:endParaRPr lang="ru-RU"/>
          </a:p>
        </p:txBody>
      </p:sp>
    </p:spTree>
    <p:extLst>
      <p:ext uri="{BB962C8B-B14F-4D97-AF65-F5344CB8AC3E}">
        <p14:creationId xmlns:p14="http://schemas.microsoft.com/office/powerpoint/2010/main" val="1227534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7FB7-1C0B-CD7E-74A5-6C218768E6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41D292B-4AFD-DB41-D53F-38CE37B9A6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51DDD07-D226-EAFC-1967-5156A4FC12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28C5FA-BAB2-408D-AD39-DD75CF60A9BF}" type="datetimeFigureOut">
              <a:rPr lang="ru-RU" smtClean="0"/>
              <a:t>20.01.2023</a:t>
            </a:fld>
            <a:endParaRPr lang="ru-RU"/>
          </a:p>
        </p:txBody>
      </p:sp>
      <p:sp>
        <p:nvSpPr>
          <p:cNvPr id="5" name="Нижний колонтитул 4">
            <a:extLst>
              <a:ext uri="{FF2B5EF4-FFF2-40B4-BE49-F238E27FC236}">
                <a16:creationId xmlns:a16="http://schemas.microsoft.com/office/drawing/2014/main" id="{E54B8E69-A854-1F3C-EDCE-8F8D227182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EB47F1C-E8C3-FC8F-E38A-3FC97C1A22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F0A9F-0244-41BC-9C88-2B171F84A98B}" type="slidenum">
              <a:rPr lang="ru-RU" smtClean="0"/>
              <a:t>‹#›</a:t>
            </a:fld>
            <a:endParaRPr lang="ru-RU"/>
          </a:p>
        </p:txBody>
      </p:sp>
    </p:spTree>
    <p:extLst>
      <p:ext uri="{BB962C8B-B14F-4D97-AF65-F5344CB8AC3E}">
        <p14:creationId xmlns:p14="http://schemas.microsoft.com/office/powerpoint/2010/main" val="1272653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loveudm.ru/wp-content/uploads/prachka-platonov.jpg"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E26A03-3797-EB82-B43D-C05F5DE54F57}"/>
              </a:ext>
            </a:extLst>
          </p:cNvPr>
          <p:cNvSpPr>
            <a:spLocks noGrp="1"/>
          </p:cNvSpPr>
          <p:nvPr>
            <p:ph type="title"/>
          </p:nvPr>
        </p:nvSpPr>
        <p:spPr>
          <a:xfrm>
            <a:off x="615820" y="207510"/>
            <a:ext cx="10731629" cy="2433054"/>
          </a:xfrm>
        </p:spPr>
        <p:txBody>
          <a:bodyPr>
            <a:normAutofit/>
          </a:bodyPr>
          <a:lstStyle/>
          <a:p>
            <a:pPr indent="449580" algn="ctr">
              <a:lnSpc>
                <a:spcPct val="107000"/>
              </a:lnSpc>
              <a:spcAft>
                <a:spcPts val="800"/>
              </a:spcAft>
            </a:pPr>
            <a:r>
              <a:rPr lang="ru-RU" sz="3100" dirty="0">
                <a:effectLst/>
                <a:latin typeface="Arial" panose="020B0604020202020204" pitchFamily="34" charset="0"/>
                <a:ea typeface="Calibri" panose="020F0502020204030204" pitchFamily="34" charset="0"/>
                <a:cs typeface="Arial" panose="020B0604020202020204" pitchFamily="34" charset="0"/>
              </a:rPr>
              <a:t>Всероссийский профориентационный конкурс </a:t>
            </a:r>
            <a:br>
              <a:rPr lang="ru-RU" sz="3100" dirty="0">
                <a:effectLst/>
                <a:latin typeface="Arial" panose="020B0604020202020204" pitchFamily="34" charset="0"/>
                <a:ea typeface="Calibri" panose="020F0502020204030204" pitchFamily="34" charset="0"/>
                <a:cs typeface="Arial" panose="020B0604020202020204" pitchFamily="34" charset="0"/>
              </a:rPr>
            </a:br>
            <a:r>
              <a:rPr lang="ru-RU" sz="3100" dirty="0">
                <a:effectLst/>
                <a:latin typeface="Arial" panose="020B0604020202020204" pitchFamily="34" charset="0"/>
                <a:ea typeface="Calibri" panose="020F0502020204030204" pitchFamily="34" charset="0"/>
                <a:cs typeface="Arial" panose="020B0604020202020204" pitchFamily="34" charset="0"/>
              </a:rPr>
              <a:t>«Лига открытий»</a:t>
            </a:r>
            <a:br>
              <a:rPr lang="ru-RU" sz="3100" dirty="0">
                <a:effectLst/>
                <a:latin typeface="Arial" panose="020B0604020202020204" pitchFamily="34" charset="0"/>
                <a:ea typeface="Calibri" panose="020F0502020204030204" pitchFamily="34" charset="0"/>
                <a:cs typeface="Arial" panose="020B0604020202020204" pitchFamily="34" charset="0"/>
              </a:rPr>
            </a:br>
            <a:br>
              <a:rPr lang="ru-RU" sz="3100" dirty="0">
                <a:effectLst/>
                <a:latin typeface="Arial" panose="020B0604020202020204" pitchFamily="34" charset="0"/>
                <a:ea typeface="Calibri" panose="020F0502020204030204" pitchFamily="34" charset="0"/>
                <a:cs typeface="Arial" panose="020B0604020202020204" pitchFamily="34" charset="0"/>
              </a:rPr>
            </a:br>
            <a:r>
              <a:rPr lang="ru-RU" sz="3100" b="1" dirty="0">
                <a:effectLst/>
                <a:latin typeface="Arial" panose="020B0604020202020204" pitchFamily="34" charset="0"/>
                <a:ea typeface="Calibri" panose="020F0502020204030204" pitchFamily="34" charset="0"/>
                <a:cs typeface="Arial" panose="020B0604020202020204" pitchFamily="34" charset="0"/>
              </a:rPr>
              <a:t>Чистота-залог здоровья!»</a:t>
            </a:r>
            <a:endParaRPr lang="ru-RU" dirty="0">
              <a:latin typeface="Arial" panose="020B0604020202020204" pitchFamily="34" charset="0"/>
              <a:cs typeface="Arial" panose="020B0604020202020204" pitchFamily="34" charset="0"/>
            </a:endParaRPr>
          </a:p>
        </p:txBody>
      </p:sp>
      <p:pic>
        <p:nvPicPr>
          <p:cNvPr id="6" name="Рисунок 5" descr="История стиральной машины">
            <a:extLst>
              <a:ext uri="{FF2B5EF4-FFF2-40B4-BE49-F238E27FC236}">
                <a16:creationId xmlns:a16="http://schemas.microsoft.com/office/drawing/2014/main" id="{BD408C42-D1F4-91F3-C54A-07720169CD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1382" y="2990812"/>
            <a:ext cx="5540784" cy="2854912"/>
          </a:xfrm>
          <a:prstGeom prst="rect">
            <a:avLst/>
          </a:prstGeom>
          <a:ln>
            <a:noFill/>
          </a:ln>
          <a:effectLst>
            <a:softEdge rad="112500"/>
          </a:effectLst>
        </p:spPr>
      </p:pic>
    </p:spTree>
    <p:extLst>
      <p:ext uri="{BB962C8B-B14F-4D97-AF65-F5344CB8AC3E}">
        <p14:creationId xmlns:p14="http://schemas.microsoft.com/office/powerpoint/2010/main" val="34637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CC82FC-B716-A39C-F929-8967877EE33E}"/>
              </a:ext>
            </a:extLst>
          </p:cNvPr>
          <p:cNvSpPr>
            <a:spLocks noGrp="1"/>
          </p:cNvSpPr>
          <p:nvPr>
            <p:ph type="title"/>
          </p:nvPr>
        </p:nvSpPr>
        <p:spPr>
          <a:xfrm>
            <a:off x="323558" y="365125"/>
            <a:ext cx="8215532" cy="6134149"/>
          </a:xfrm>
        </p:spPr>
        <p:txBody>
          <a:bodyPr>
            <a:normAutofit/>
          </a:bodyPr>
          <a:lstStyle/>
          <a:p>
            <a:pPr indent="449580" algn="just">
              <a:lnSpc>
                <a:spcPct val="107000"/>
              </a:lnSpc>
              <a:spcAft>
                <a:spcPts val="800"/>
              </a:spcAft>
            </a:pPr>
            <a:r>
              <a:rPr lang="ru-RU" sz="2000" dirty="0">
                <a:effectLst/>
                <a:latin typeface="Arial" panose="020B0604020202020204" pitchFamily="34" charset="0"/>
                <a:ea typeface="Calibri" panose="020F0502020204030204" pitchFamily="34" charset="0"/>
                <a:cs typeface="Times New Roman" panose="02020603050405020304" pitchFamily="18" charset="0"/>
              </a:rPr>
              <a:t>Новую страницу в истории стиральных машин открыл еще один американец </a:t>
            </a:r>
            <a:r>
              <a:rPr lang="ru-RU" sz="2000" dirty="0" err="1">
                <a:effectLst/>
                <a:latin typeface="Arial" panose="020B0604020202020204" pitchFamily="34" charset="0"/>
                <a:ea typeface="Calibri" panose="020F0502020204030204" pitchFamily="34" charset="0"/>
                <a:cs typeface="Times New Roman" panose="02020603050405020304" pitchFamily="18" charset="0"/>
              </a:rPr>
              <a:t>Алва</a:t>
            </a:r>
            <a:r>
              <a:rPr lang="ru-RU" sz="2000" dirty="0">
                <a:effectLst/>
                <a:latin typeface="Arial" panose="020B0604020202020204" pitchFamily="34" charset="0"/>
                <a:ea typeface="Calibri" panose="020F0502020204030204" pitchFamily="34" charset="0"/>
                <a:cs typeface="Times New Roman" panose="02020603050405020304" pitchFamily="18" charset="0"/>
              </a:rPr>
              <a:t> Фишер: он придумал "электрическую прачку". Это первая машинка с электрическим приводом. У нее был деревянный барабан, вращавшийся то в одну, то в другую сторону. </a:t>
            </a:r>
            <a:br>
              <a:rPr lang="ru-RU" sz="2000" dirty="0">
                <a:effectLst/>
                <a:latin typeface="Arial" panose="020B0604020202020204" pitchFamily="34" charset="0"/>
                <a:ea typeface="Calibri" panose="020F0502020204030204" pitchFamily="34" charset="0"/>
                <a:cs typeface="Times New Roman" panose="02020603050405020304" pitchFamily="18" charset="0"/>
              </a:rPr>
            </a:br>
            <a:r>
              <a:rPr lang="ru-RU" sz="2000" dirty="0">
                <a:effectLst/>
                <a:latin typeface="Arial" panose="020B0604020202020204" pitchFamily="34" charset="0"/>
                <a:ea typeface="Calibri" panose="020F0502020204030204" pitchFamily="34" charset="0"/>
              </a:rPr>
              <a:t>Позже была изобретена первая в мире стиральная машина-автомат. </a:t>
            </a:r>
            <a:r>
              <a:rPr lang="ru-RU" sz="2000" dirty="0">
                <a:effectLst/>
                <a:latin typeface="Arial" panose="020B0604020202020204" pitchFamily="34" charset="0"/>
                <a:ea typeface="Calibri" panose="020F0502020204030204" pitchFamily="34" charset="0"/>
                <a:cs typeface="Times New Roman" panose="02020603050405020304" pitchFamily="18" charset="0"/>
              </a:rPr>
              <a:t>Это была машина </a:t>
            </a:r>
            <a:r>
              <a:rPr lang="ru-RU" sz="2000" dirty="0" err="1">
                <a:effectLst/>
                <a:latin typeface="Arial" panose="020B0604020202020204" pitchFamily="34" charset="0"/>
                <a:ea typeface="Calibri" panose="020F0502020204030204" pitchFamily="34" charset="0"/>
                <a:cs typeface="Times New Roman" panose="02020603050405020304" pitchFamily="18" charset="0"/>
              </a:rPr>
              <a:t>активаторного</a:t>
            </a:r>
            <a:r>
              <a:rPr lang="ru-RU" sz="2000" dirty="0">
                <a:effectLst/>
                <a:latin typeface="Arial" panose="020B0604020202020204" pitchFamily="34" charset="0"/>
                <a:ea typeface="Calibri" panose="020F0502020204030204" pitchFamily="34" charset="0"/>
                <a:cs typeface="Times New Roman" panose="02020603050405020304" pitchFamily="18" charset="0"/>
              </a:rPr>
              <a:t> типа, внутри металлической бочки были плоские лопасти, приводимые в движение электричеством. На протяжении долгого времени самым сложным режимом был процесс отжима. После стирки необходимо отжимание постиранных вещей. Как можно облегчить этот процесс? 1861 год нас порадовал первыми валками для стирки. Между них располагалась мокрая вещь, а путем вращения ручки создавалось вращение валиков. Вещь проходила через плотно прижатые валики, а вода отжималась. Точно такие же валки можно найти на полуавтоматических стиральных машинах, которые еще недавно использовались для стирки.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descr="Стиральная машина в 1920-е годы">
            <a:extLst>
              <a:ext uri="{FF2B5EF4-FFF2-40B4-BE49-F238E27FC236}">
                <a16:creationId xmlns:a16="http://schemas.microsoft.com/office/drawing/2014/main" id="{490EA569-C719-7489-7F90-0B3383AFDC7F}"/>
              </a:ext>
            </a:extLst>
          </p:cNvPr>
          <p:cNvPicPr/>
          <p:nvPr/>
        </p:nvPicPr>
        <p:blipFill>
          <a:blip r:embed="rId2" cstate="print"/>
          <a:srcRect/>
          <a:stretch>
            <a:fillRect/>
          </a:stretch>
        </p:blipFill>
        <p:spPr bwMode="auto">
          <a:xfrm>
            <a:off x="8892980" y="1376875"/>
            <a:ext cx="2762250" cy="3429000"/>
          </a:xfrm>
          <a:prstGeom prst="rect">
            <a:avLst/>
          </a:prstGeom>
          <a:ln>
            <a:noFill/>
          </a:ln>
          <a:effectLst>
            <a:softEdge rad="112500"/>
          </a:effectLst>
        </p:spPr>
      </p:pic>
    </p:spTree>
    <p:extLst>
      <p:ext uri="{BB962C8B-B14F-4D97-AF65-F5344CB8AC3E}">
        <p14:creationId xmlns:p14="http://schemas.microsoft.com/office/powerpoint/2010/main" val="589826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CC82FC-B716-A39C-F929-8967877EE33E}"/>
              </a:ext>
            </a:extLst>
          </p:cNvPr>
          <p:cNvSpPr>
            <a:spLocks noGrp="1"/>
          </p:cNvSpPr>
          <p:nvPr>
            <p:ph type="title"/>
          </p:nvPr>
        </p:nvSpPr>
        <p:spPr>
          <a:xfrm>
            <a:off x="866334" y="1026160"/>
            <a:ext cx="6306625" cy="4998645"/>
          </a:xfrm>
        </p:spPr>
        <p:txBody>
          <a:bodyPr>
            <a:noAutofit/>
          </a:bodyPr>
          <a:lstStyle/>
          <a:p>
            <a:pPr algn="just"/>
            <a:r>
              <a:rPr lang="ru-RU" sz="2000" dirty="0">
                <a:effectLst/>
                <a:latin typeface="Arial" panose="020B0604020202020204" pitchFamily="34" charset="0"/>
                <a:ea typeface="Calibri" panose="020F0502020204030204" pitchFamily="34" charset="0"/>
                <a:cs typeface="Times New Roman" panose="02020603050405020304" pitchFamily="18" charset="0"/>
              </a:rPr>
              <a:t>	Позже, придуманная инженерами центрифуга значительно его упростила. Вскоре центрифугу можно было купить в качестве дополнения к стиральной машине. Через некоторое время центрифугу и стиралку объединили, и появилась машина с двумя разными отделениями: одно для стирки, другое для отжима. В 1950–х годах в устройства впервые встроили программу отжима. </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r>
              <a:rPr lang="ru-RU" sz="2000" dirty="0">
                <a:effectLst/>
                <a:latin typeface="Arial" panose="020B0604020202020204" pitchFamily="34" charset="0"/>
                <a:ea typeface="Calibri" panose="020F0502020204030204" pitchFamily="34" charset="0"/>
                <a:cs typeface="Times New Roman" panose="02020603050405020304" pitchFamily="18" charset="0"/>
              </a:rPr>
              <a:t>Техническая эволюция стиральных машин сопровождалась и их эстетическим совершенствованием. Кроме инженеров над этими изделиями работали еще и дизайнеры.</a:t>
            </a:r>
            <a:endParaRPr lang="ru-RU" sz="2000" dirty="0"/>
          </a:p>
        </p:txBody>
      </p:sp>
      <p:pic>
        <p:nvPicPr>
          <p:cNvPr id="4" name="Рисунок 3">
            <a:extLst>
              <a:ext uri="{FF2B5EF4-FFF2-40B4-BE49-F238E27FC236}">
                <a16:creationId xmlns:a16="http://schemas.microsoft.com/office/drawing/2014/main" id="{A7DFA464-B9C2-8F66-B372-994434996030}"/>
              </a:ext>
            </a:extLst>
          </p:cNvPr>
          <p:cNvPicPr/>
          <p:nvPr/>
        </p:nvPicPr>
        <p:blipFill>
          <a:blip r:embed="rId2" cstate="print"/>
          <a:srcRect/>
          <a:stretch>
            <a:fillRect/>
          </a:stretch>
        </p:blipFill>
        <p:spPr bwMode="auto">
          <a:xfrm>
            <a:off x="7441809" y="1150864"/>
            <a:ext cx="4191391" cy="4556271"/>
          </a:xfrm>
          <a:prstGeom prst="rect">
            <a:avLst/>
          </a:prstGeom>
          <a:ln>
            <a:noFill/>
          </a:ln>
          <a:effectLst>
            <a:softEdge rad="112500"/>
          </a:effectLst>
        </p:spPr>
      </p:pic>
    </p:spTree>
    <p:extLst>
      <p:ext uri="{BB962C8B-B14F-4D97-AF65-F5344CB8AC3E}">
        <p14:creationId xmlns:p14="http://schemas.microsoft.com/office/powerpoint/2010/main" val="1882181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CC82FC-B716-A39C-F929-8967877EE33E}"/>
              </a:ext>
            </a:extLst>
          </p:cNvPr>
          <p:cNvSpPr>
            <a:spLocks noGrp="1"/>
          </p:cNvSpPr>
          <p:nvPr>
            <p:ph type="title"/>
          </p:nvPr>
        </p:nvSpPr>
        <p:spPr>
          <a:xfrm>
            <a:off x="838200" y="365125"/>
            <a:ext cx="10515600" cy="1790736"/>
          </a:xfrm>
        </p:spPr>
        <p:txBody>
          <a:bodyPr>
            <a:noAutofit/>
          </a:bodyPr>
          <a:lstStyle/>
          <a:p>
            <a:pPr indent="457200" algn="just"/>
            <a:r>
              <a:rPr lang="ru-RU" sz="2000" dirty="0">
                <a:effectLst/>
                <a:latin typeface="Arial" panose="020B0604020202020204" pitchFamily="34" charset="0"/>
                <a:ea typeface="Calibri" panose="020F0502020204030204" pitchFamily="34" charset="0"/>
                <a:cs typeface="Times New Roman" panose="02020603050405020304" pitchFamily="18" charset="0"/>
              </a:rPr>
              <a:t>В1930-е годы в стиральных машинах появляются механические таймеры и сливные насосы с электрическим мотором. Позднее создано программное устройство для стиральной машины (программы набиваются на перфокартах). Выпущена первая в автоматическая стиральная машина.</a:t>
            </a:r>
            <a:endParaRPr lang="ru-RU" sz="2000" dirty="0"/>
          </a:p>
        </p:txBody>
      </p:sp>
      <p:pic>
        <p:nvPicPr>
          <p:cNvPr id="4" name="Объект 3" descr="Форум сайта savok.org &quot; Стиральная машинка СССР">
            <a:extLst>
              <a:ext uri="{FF2B5EF4-FFF2-40B4-BE49-F238E27FC236}">
                <a16:creationId xmlns:a16="http://schemas.microsoft.com/office/drawing/2014/main" id="{45C9AC51-6182-9631-7966-6258E10760D1}"/>
              </a:ext>
            </a:extLst>
          </p:cNvPr>
          <p:cNvPicPr>
            <a:picLocks noGrp="1"/>
          </p:cNvPicPr>
          <p:nvPr>
            <p:ph idx="1"/>
          </p:nvPr>
        </p:nvPicPr>
        <p:blipFill>
          <a:blip r:embed="rId2" cstate="print"/>
          <a:srcRect/>
          <a:stretch>
            <a:fillRect/>
          </a:stretch>
        </p:blipFill>
        <p:spPr bwMode="auto">
          <a:xfrm>
            <a:off x="4462931" y="1825625"/>
            <a:ext cx="3266137" cy="4351338"/>
          </a:xfrm>
          <a:prstGeom prst="rect">
            <a:avLst/>
          </a:prstGeom>
          <a:ln>
            <a:noFill/>
          </a:ln>
          <a:effectLst>
            <a:softEdge rad="112500"/>
          </a:effectLst>
        </p:spPr>
      </p:pic>
      <p:pic>
        <p:nvPicPr>
          <p:cNvPr id="5" name="Рисунок 4">
            <a:extLst>
              <a:ext uri="{FF2B5EF4-FFF2-40B4-BE49-F238E27FC236}">
                <a16:creationId xmlns:a16="http://schemas.microsoft.com/office/drawing/2014/main" id="{D77AEB8E-5909-A56B-D2B4-2978157189E2}"/>
              </a:ext>
            </a:extLst>
          </p:cNvPr>
          <p:cNvPicPr/>
          <p:nvPr/>
        </p:nvPicPr>
        <p:blipFill>
          <a:blip r:embed="rId3" cstate="print"/>
          <a:srcRect/>
          <a:stretch>
            <a:fillRect/>
          </a:stretch>
        </p:blipFill>
        <p:spPr bwMode="auto">
          <a:xfrm>
            <a:off x="1021080" y="2163859"/>
            <a:ext cx="2470101" cy="4021102"/>
          </a:xfrm>
          <a:prstGeom prst="rect">
            <a:avLst/>
          </a:prstGeom>
          <a:ln>
            <a:noFill/>
          </a:ln>
          <a:effectLst>
            <a:softEdge rad="112500"/>
          </a:effectLst>
        </p:spPr>
      </p:pic>
      <p:pic>
        <p:nvPicPr>
          <p:cNvPr id="6" name="Рисунок 5">
            <a:extLst>
              <a:ext uri="{FF2B5EF4-FFF2-40B4-BE49-F238E27FC236}">
                <a16:creationId xmlns:a16="http://schemas.microsoft.com/office/drawing/2014/main" id="{0B1CC37A-1DD2-A4F6-A7DC-4772C4C617D3}"/>
              </a:ext>
            </a:extLst>
          </p:cNvPr>
          <p:cNvPicPr/>
          <p:nvPr/>
        </p:nvPicPr>
        <p:blipFill>
          <a:blip r:embed="rId4" cstate="print"/>
          <a:srcRect/>
          <a:stretch>
            <a:fillRect/>
          </a:stretch>
        </p:blipFill>
        <p:spPr bwMode="auto">
          <a:xfrm>
            <a:off x="8328074" y="2163859"/>
            <a:ext cx="2744005" cy="3885249"/>
          </a:xfrm>
          <a:prstGeom prst="rect">
            <a:avLst/>
          </a:prstGeom>
          <a:ln>
            <a:noFill/>
          </a:ln>
          <a:effectLst>
            <a:softEdge rad="112500"/>
          </a:effectLst>
        </p:spPr>
      </p:pic>
    </p:spTree>
    <p:extLst>
      <p:ext uri="{BB962C8B-B14F-4D97-AF65-F5344CB8AC3E}">
        <p14:creationId xmlns:p14="http://schemas.microsoft.com/office/powerpoint/2010/main" val="290485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CC82FC-B716-A39C-F929-8967877EE33E}"/>
              </a:ext>
            </a:extLst>
          </p:cNvPr>
          <p:cNvSpPr>
            <a:spLocks noGrp="1"/>
          </p:cNvSpPr>
          <p:nvPr>
            <p:ph type="title"/>
          </p:nvPr>
        </p:nvSpPr>
        <p:spPr>
          <a:xfrm>
            <a:off x="1320800" y="871562"/>
            <a:ext cx="9611360" cy="1325563"/>
          </a:xfrm>
        </p:spPr>
        <p:txBody>
          <a:bodyPr>
            <a:normAutofit/>
          </a:bodyPr>
          <a:lstStyle/>
          <a:p>
            <a:pPr indent="449580">
              <a:lnSpc>
                <a:spcPct val="107000"/>
              </a:lnSpc>
              <a:spcAft>
                <a:spcPts val="800"/>
              </a:spcAft>
            </a:pPr>
            <a:r>
              <a:rPr lang="ru-RU" sz="2000" dirty="0">
                <a:effectLst/>
                <a:latin typeface="Arial" panose="020B0604020202020204" pitchFamily="34" charset="0"/>
                <a:ea typeface="Calibri" panose="020F0502020204030204" pitchFamily="34" charset="0"/>
                <a:cs typeface="Times New Roman" panose="02020603050405020304" pitchFamily="18" charset="0"/>
              </a:rPr>
              <a:t>В середине 1990-х годов разработаны стиральные машины с системой управления, работающей на принципах «размытой логики» (</a:t>
            </a:r>
            <a:r>
              <a:rPr lang="ru-RU" sz="2000" dirty="0" err="1">
                <a:effectLst/>
                <a:latin typeface="Arial" panose="020B0604020202020204" pitchFamily="34" charset="0"/>
                <a:ea typeface="Calibri" panose="020F0502020204030204" pitchFamily="34" charset="0"/>
                <a:cs typeface="Times New Roman" panose="02020603050405020304" pitchFamily="18" charset="0"/>
              </a:rPr>
              <a:t>FuzzyLogic</a:t>
            </a:r>
            <a:r>
              <a:rPr lang="ru-RU" sz="2000" dirty="0">
                <a:effectLst/>
                <a:latin typeface="Arial" panose="020B0604020202020204" pitchFamily="34" charset="0"/>
                <a:ea typeface="Calibri" panose="020F0502020204030204" pitchFamily="34" charset="0"/>
                <a:cs typeface="Times New Roman" panose="02020603050405020304" pitchFamily="18" charset="0"/>
              </a:rPr>
              <a:t>) и позволяющей реализовать огромное число программ стирки.</a:t>
            </a:r>
            <a:endParaRPr lang="ru-RU" sz="4000" dirty="0"/>
          </a:p>
        </p:txBody>
      </p:sp>
      <p:pic>
        <p:nvPicPr>
          <p:cNvPr id="4" name="Рисунок 3">
            <a:extLst>
              <a:ext uri="{FF2B5EF4-FFF2-40B4-BE49-F238E27FC236}">
                <a16:creationId xmlns:a16="http://schemas.microsoft.com/office/drawing/2014/main" id="{26BB97C6-7434-B5EC-C3AD-2DFC7F07558E}"/>
              </a:ext>
            </a:extLst>
          </p:cNvPr>
          <p:cNvPicPr/>
          <p:nvPr/>
        </p:nvPicPr>
        <p:blipFill>
          <a:blip r:embed="rId2" cstate="print"/>
          <a:srcRect/>
          <a:stretch>
            <a:fillRect/>
          </a:stretch>
        </p:blipFill>
        <p:spPr bwMode="auto">
          <a:xfrm>
            <a:off x="1800665" y="2197125"/>
            <a:ext cx="3615396" cy="3683169"/>
          </a:xfrm>
          <a:prstGeom prst="rect">
            <a:avLst/>
          </a:prstGeom>
          <a:ln>
            <a:noFill/>
          </a:ln>
          <a:effectLst>
            <a:softEdge rad="112500"/>
          </a:effectLst>
        </p:spPr>
      </p:pic>
      <p:pic>
        <p:nvPicPr>
          <p:cNvPr id="5" name="Рисунок 4">
            <a:extLst>
              <a:ext uri="{FF2B5EF4-FFF2-40B4-BE49-F238E27FC236}">
                <a16:creationId xmlns:a16="http://schemas.microsoft.com/office/drawing/2014/main" id="{3D71A796-7B46-0815-1F61-4C04644C8783}"/>
              </a:ext>
            </a:extLst>
          </p:cNvPr>
          <p:cNvPicPr/>
          <p:nvPr/>
        </p:nvPicPr>
        <p:blipFill>
          <a:blip r:embed="rId3" cstate="print"/>
          <a:srcRect/>
          <a:stretch>
            <a:fillRect/>
          </a:stretch>
        </p:blipFill>
        <p:spPr bwMode="auto">
          <a:xfrm>
            <a:off x="6096000" y="2197125"/>
            <a:ext cx="3329354" cy="3683169"/>
          </a:xfrm>
          <a:prstGeom prst="rect">
            <a:avLst/>
          </a:prstGeom>
          <a:ln>
            <a:noFill/>
          </a:ln>
          <a:effectLst>
            <a:softEdge rad="112500"/>
          </a:effectLst>
        </p:spPr>
      </p:pic>
    </p:spTree>
    <p:extLst>
      <p:ext uri="{BB962C8B-B14F-4D97-AF65-F5344CB8AC3E}">
        <p14:creationId xmlns:p14="http://schemas.microsoft.com/office/powerpoint/2010/main" val="1566251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CC82FC-B716-A39C-F929-8967877EE33E}"/>
              </a:ext>
            </a:extLst>
          </p:cNvPr>
          <p:cNvSpPr>
            <a:spLocks noGrp="1"/>
          </p:cNvSpPr>
          <p:nvPr>
            <p:ph type="title"/>
          </p:nvPr>
        </p:nvSpPr>
        <p:spPr>
          <a:xfrm>
            <a:off x="562708" y="140042"/>
            <a:ext cx="11141612" cy="3883318"/>
          </a:xfrm>
        </p:spPr>
        <p:txBody>
          <a:bodyPr>
            <a:normAutofit/>
          </a:bodyPr>
          <a:lstStyle/>
          <a:p>
            <a:pPr indent="457200" algn="just"/>
            <a:r>
              <a:rPr lang="ru-RU" sz="2000" dirty="0">
                <a:effectLst/>
                <a:latin typeface="Arial" panose="020B0604020202020204" pitchFamily="34" charset="0"/>
                <a:ea typeface="Calibri" panose="020F0502020204030204" pitchFamily="34" charset="0"/>
                <a:cs typeface="Times New Roman" panose="02020603050405020304" pitchFamily="18" charset="0"/>
              </a:rPr>
              <a:t>Сегодня существует множество машин-автоматов барабанного типа с особым программным управлением. Если необходимо постирать белье, то для этого практически ничего не надо делать. Загрузить белье в машинку, насыпать порошка, выбрать режим работы, нажать кнопку «Старт». Машинка сама замочит белье, постирает, выжмет, а иногда и высушит. Вот таких высот достигла современная наука. Электронный интеллект под названием </a:t>
            </a:r>
            <a:r>
              <a:rPr lang="ru-RU" sz="2000" dirty="0" err="1">
                <a:effectLst/>
                <a:latin typeface="Arial" panose="020B0604020202020204" pitchFamily="34" charset="0"/>
                <a:ea typeface="Calibri" panose="020F0502020204030204" pitchFamily="34" charset="0"/>
                <a:cs typeface="Times New Roman" panose="02020603050405020304" pitchFamily="18" charset="0"/>
              </a:rPr>
              <a:t>UseLogic</a:t>
            </a:r>
            <a:r>
              <a:rPr lang="ru-RU" sz="2000" dirty="0">
                <a:effectLst/>
                <a:latin typeface="Arial" panose="020B0604020202020204" pitchFamily="34" charset="0"/>
                <a:ea typeface="Calibri" panose="020F0502020204030204" pitchFamily="34" charset="0"/>
                <a:cs typeface="Times New Roman" panose="02020603050405020304" pitchFamily="18" charset="0"/>
              </a:rPr>
              <a:t>, применяемый в стиральных машинах последнего поколения, анализирует, корректирует и оптимизирует процесс стирки. Работа с такой стиральной машиной напоминает общение с компьютером: при необходимости с сенсорного дисплея машины можно войти в программу «Помощник», которая поможет выбрать нужный режим работы машины и наиболее подходящую из дополнительных функций.</a:t>
            </a:r>
            <a:endParaRPr lang="ru-RU" sz="2000" dirty="0"/>
          </a:p>
        </p:txBody>
      </p:sp>
      <p:pic>
        <p:nvPicPr>
          <p:cNvPr id="4" name="Рисунок 3">
            <a:extLst>
              <a:ext uri="{FF2B5EF4-FFF2-40B4-BE49-F238E27FC236}">
                <a16:creationId xmlns:a16="http://schemas.microsoft.com/office/drawing/2014/main" id="{46AA3FA6-F91D-DE8F-DB7E-69113877FF7A}"/>
              </a:ext>
            </a:extLst>
          </p:cNvPr>
          <p:cNvPicPr>
            <a:picLocks noChangeAspect="1"/>
          </p:cNvPicPr>
          <p:nvPr/>
        </p:nvPicPr>
        <p:blipFill rotWithShape="1">
          <a:blip r:embed="rId2"/>
          <a:srcRect l="3541" t="3333" r="5001" b="18334"/>
          <a:stretch/>
        </p:blipFill>
        <p:spPr bwMode="auto">
          <a:xfrm>
            <a:off x="3695172" y="3766625"/>
            <a:ext cx="4295278" cy="2802988"/>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582221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CC82FC-B716-A39C-F929-8967877EE33E}"/>
              </a:ext>
            </a:extLst>
          </p:cNvPr>
          <p:cNvSpPr>
            <a:spLocks noGrp="1"/>
          </p:cNvSpPr>
          <p:nvPr>
            <p:ph type="title"/>
          </p:nvPr>
        </p:nvSpPr>
        <p:spPr>
          <a:xfrm>
            <a:off x="506437" y="365125"/>
            <a:ext cx="7638757" cy="6091946"/>
          </a:xfrm>
        </p:spPr>
        <p:txBody>
          <a:bodyPr>
            <a:normAutofit/>
          </a:bodyPr>
          <a:lstStyle/>
          <a:p>
            <a:pPr indent="449580" algn="just">
              <a:lnSpc>
                <a:spcPct val="107000"/>
              </a:lnSpc>
              <a:spcAft>
                <a:spcPts val="800"/>
              </a:spcAft>
            </a:pPr>
            <a:r>
              <a:rPr lang="ru-RU" sz="2000" dirty="0">
                <a:effectLst/>
                <a:latin typeface="Arial" panose="020B0604020202020204" pitchFamily="34" charset="0"/>
                <a:ea typeface="Calibri" panose="020F0502020204030204" pitchFamily="34" charset="0"/>
                <a:cs typeface="Times New Roman" panose="02020603050405020304" pitchFamily="18" charset="0"/>
              </a:rPr>
              <a:t>В результате путешествия у нас возник вопрос: «Выпускались ли на Урале стиральные машины? Если да, то какие?». С этим вопросом мы обратились к машинисту по стирке белья и ремонту спецодежды - Наталье Яковлевне, когда посетили прачечную детского сада. Она поделилась своими воспоминаниями. Инженерам Уральского машиностроительного завода была поставлена задача сделать максимально легкую и компактную стиральную машину с мини-электродвигателем. В конструкторском отделе закипела работа. Так в 1973 году с конвейера «Уралмашзавода» вышла стиральная машина под названием «Малютка». Удалось найти самый подходящий материал — пластик. Он выдерживал и низкие, и высокие температуры. Производство «Малюток» запустили в 1973 году в поселке Красном, недалеко от Верхней Пышмы</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ru-RU" sz="2000" dirty="0">
                <a:effectLst/>
                <a:latin typeface="Arial" panose="020B0604020202020204" pitchFamily="34" charset="0"/>
                <a:ea typeface="Calibri" panose="020F0502020204030204" pitchFamily="34" charset="0"/>
                <a:cs typeface="Times New Roman" panose="02020603050405020304" pitchFamily="18" charset="0"/>
              </a:rPr>
              <a:t>Через пять лет (в 1978 году) разработка конструкторского бюро получила «Знак качества».</a:t>
            </a:r>
            <a:endParaRPr lang="ru-RU" sz="4800" dirty="0"/>
          </a:p>
        </p:txBody>
      </p:sp>
      <p:pic>
        <p:nvPicPr>
          <p:cNvPr id="4" name="Рисунок 3" descr="Коллектив конструкторской группы Стальды Наварской">
            <a:extLst>
              <a:ext uri="{FF2B5EF4-FFF2-40B4-BE49-F238E27FC236}">
                <a16:creationId xmlns:a16="http://schemas.microsoft.com/office/drawing/2014/main" id="{136F2C50-0B67-C48D-F701-BC1595A905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332"/>
          <a:stretch/>
        </p:blipFill>
        <p:spPr bwMode="auto">
          <a:xfrm>
            <a:off x="8145193" y="1512082"/>
            <a:ext cx="3848881" cy="3088054"/>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54444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Комплектуется малогабаритный агрегат съемной крышкой, шлангом для слива и модулем-подставкой (комплект по умолчанию)">
            <a:extLst>
              <a:ext uri="{FF2B5EF4-FFF2-40B4-BE49-F238E27FC236}">
                <a16:creationId xmlns:a16="http://schemas.microsoft.com/office/drawing/2014/main" id="{184A9264-553A-E52F-24F7-4EF10CBC7293}"/>
              </a:ext>
            </a:extLst>
          </p:cNvPr>
          <p:cNvPicPr>
            <a:picLocks noChangeAspect="1"/>
          </p:cNvPicPr>
          <p:nvPr/>
        </p:nvPicPr>
        <p:blipFill rotWithShape="1">
          <a:blip r:embed="rId2">
            <a:extLst>
              <a:ext uri="{28A0092B-C50C-407E-A947-70E740481C1C}">
                <a14:useLocalDpi xmlns:a14="http://schemas.microsoft.com/office/drawing/2010/main" val="0"/>
              </a:ext>
            </a:extLst>
          </a:blip>
          <a:srcRect t="-124" r="10500" b="49562"/>
          <a:stretch/>
        </p:blipFill>
        <p:spPr bwMode="auto">
          <a:xfrm>
            <a:off x="7995920" y="1486974"/>
            <a:ext cx="4104640" cy="3289351"/>
          </a:xfrm>
          <a:prstGeom prst="rect">
            <a:avLst/>
          </a:prstGeom>
          <a:ln>
            <a:noFill/>
          </a:ln>
          <a:effectLst>
            <a:softEdge rad="112500"/>
          </a:effectLst>
          <a:extLst>
            <a:ext uri="{53640926-AAD7-44D8-BBD7-CCE9431645EC}">
              <a14:shadowObscured xmlns:a14="http://schemas.microsoft.com/office/drawing/2010/main"/>
            </a:ext>
          </a:extLst>
        </p:spPr>
      </p:pic>
      <p:sp>
        <p:nvSpPr>
          <p:cNvPr id="2" name="Заголовок 1">
            <a:extLst>
              <a:ext uri="{FF2B5EF4-FFF2-40B4-BE49-F238E27FC236}">
                <a16:creationId xmlns:a16="http://schemas.microsoft.com/office/drawing/2014/main" id="{8CCC82FC-B716-A39C-F929-8967877EE33E}"/>
              </a:ext>
            </a:extLst>
          </p:cNvPr>
          <p:cNvSpPr>
            <a:spLocks noGrp="1"/>
          </p:cNvSpPr>
          <p:nvPr>
            <p:ph type="title"/>
          </p:nvPr>
        </p:nvSpPr>
        <p:spPr>
          <a:xfrm>
            <a:off x="295422" y="365125"/>
            <a:ext cx="7700498" cy="6387367"/>
          </a:xfrm>
        </p:spPr>
        <p:txBody>
          <a:bodyPr>
            <a:normAutofit fontScale="90000"/>
          </a:bodyPr>
          <a:lstStyle/>
          <a:p>
            <a:pPr indent="449580" algn="just">
              <a:lnSpc>
                <a:spcPct val="107000"/>
              </a:lnSpc>
              <a:spcAft>
                <a:spcPts val="800"/>
              </a:spcAft>
            </a:pPr>
            <a:r>
              <a:rPr lang="ru-RU" sz="2200" dirty="0">
                <a:effectLst/>
                <a:latin typeface="Arial" panose="020B0604020202020204" pitchFamily="34" charset="0"/>
                <a:ea typeface="Calibri" panose="020F0502020204030204" pitchFamily="34" charset="0"/>
                <a:cs typeface="Arial" panose="020B0604020202020204" pitchFamily="34" charset="0"/>
              </a:rPr>
              <a:t>Как устроен механизм машины и принцип ее работы мы узнали в интернет ресурсах. Выделили пять важнейших элементов:</a:t>
            </a:r>
            <a:br>
              <a:rPr lang="ru-RU" sz="2200" dirty="0">
                <a:effectLst/>
                <a:latin typeface="Arial" panose="020B0604020202020204" pitchFamily="34" charset="0"/>
                <a:ea typeface="Calibri" panose="020F0502020204030204" pitchFamily="34" charset="0"/>
                <a:cs typeface="Arial" panose="020B0604020202020204" pitchFamily="34" charset="0"/>
              </a:rPr>
            </a:br>
            <a:r>
              <a:rPr lang="ru-RU" sz="2200" b="1" dirty="0">
                <a:effectLst/>
                <a:latin typeface="Arial" panose="020B0604020202020204" pitchFamily="34" charset="0"/>
                <a:ea typeface="Calibri" panose="020F0502020204030204" pitchFamily="34" charset="0"/>
                <a:cs typeface="Arial" panose="020B0604020202020204" pitchFamily="34" charset="0"/>
              </a:rPr>
              <a:t>Загрузочный бак </a:t>
            </a:r>
            <a:r>
              <a:rPr lang="ru-RU" sz="2200" dirty="0">
                <a:effectLst/>
                <a:latin typeface="Arial" panose="020B0604020202020204" pitchFamily="34" charset="0"/>
                <a:ea typeface="Calibri" panose="020F0502020204030204" pitchFamily="34" charset="0"/>
                <a:cs typeface="Arial" panose="020B0604020202020204" pitchFamily="34" charset="0"/>
              </a:rPr>
              <a:t>для вещей</a:t>
            </a:r>
            <a:r>
              <a:rPr lang="ru-RU" sz="2200" b="1" dirty="0">
                <a:effectLst/>
                <a:latin typeface="Arial" panose="020B0604020202020204" pitchFamily="34" charset="0"/>
                <a:ea typeface="Calibri" panose="020F0502020204030204" pitchFamily="34" charset="0"/>
                <a:cs typeface="Arial" panose="020B0604020202020204" pitchFamily="34" charset="0"/>
              </a:rPr>
              <a:t>.  </a:t>
            </a:r>
            <a:r>
              <a:rPr lang="ru-RU" sz="2200" dirty="0">
                <a:effectLst/>
                <a:latin typeface="Arial" panose="020B0604020202020204" pitchFamily="34" charset="0"/>
                <a:ea typeface="Calibri" panose="020F0502020204030204" pitchFamily="34" charset="0"/>
                <a:cs typeface="Arial" panose="020B0604020202020204" pitchFamily="34" charset="0"/>
              </a:rPr>
              <a:t>Он сделан</a:t>
            </a:r>
            <a:r>
              <a:rPr lang="ru-RU" sz="2200" b="1" dirty="0">
                <a:effectLst/>
                <a:latin typeface="Arial" panose="020B0604020202020204" pitchFamily="34" charset="0"/>
                <a:ea typeface="Calibri" panose="020F0502020204030204" pitchFamily="34" charset="0"/>
                <a:cs typeface="Arial" panose="020B0604020202020204" pitchFamily="34" charset="0"/>
              </a:rPr>
              <a:t> </a:t>
            </a:r>
            <a:r>
              <a:rPr lang="ru-RU" sz="2200" dirty="0">
                <a:effectLst/>
                <a:latin typeface="Arial" panose="020B0604020202020204" pitchFamily="34" charset="0"/>
                <a:ea typeface="Calibri" panose="020F0502020204030204" pitchFamily="34" charset="0"/>
                <a:cs typeface="Arial" panose="020B0604020202020204" pitchFamily="34" charset="0"/>
              </a:rPr>
              <a:t>из пластика.</a:t>
            </a:r>
            <a:br>
              <a:rPr lang="ru-RU" sz="2200" dirty="0">
                <a:effectLst/>
                <a:latin typeface="Arial" panose="020B0604020202020204" pitchFamily="34" charset="0"/>
                <a:ea typeface="Calibri" panose="020F0502020204030204" pitchFamily="34" charset="0"/>
                <a:cs typeface="Arial" panose="020B0604020202020204" pitchFamily="34" charset="0"/>
              </a:rPr>
            </a:br>
            <a:r>
              <a:rPr lang="ru-RU" sz="2200" b="1" dirty="0">
                <a:effectLst/>
                <a:latin typeface="Arial" panose="020B0604020202020204" pitchFamily="34" charset="0"/>
                <a:ea typeface="Calibri" panose="020F0502020204030204" pitchFamily="34" charset="0"/>
                <a:cs typeface="Arial" panose="020B0604020202020204" pitchFamily="34" charset="0"/>
              </a:rPr>
              <a:t>Блок активатора</a:t>
            </a:r>
            <a:r>
              <a:rPr lang="ru-RU" sz="2200" dirty="0">
                <a:effectLst/>
                <a:latin typeface="Arial" panose="020B0604020202020204" pitchFamily="34" charset="0"/>
                <a:ea typeface="Calibri" panose="020F0502020204030204" pitchFamily="34" charset="0"/>
                <a:cs typeface="Arial" panose="020B0604020202020204" pitchFamily="34" charset="0"/>
              </a:rPr>
              <a:t>. Выглядит как плоская вращающаяся окружность с лопастями. Блок активатора расположен на дне агрегата, в редких случаях на боковой стенке. Активатор необходим для обеспечения встряски во время стирки, а также для дополнительной фиксации бака. </a:t>
            </a:r>
            <a:br>
              <a:rPr lang="ru-RU" sz="2200" dirty="0">
                <a:effectLst/>
                <a:latin typeface="Arial" panose="020B0604020202020204" pitchFamily="34" charset="0"/>
                <a:ea typeface="Calibri" panose="020F0502020204030204" pitchFamily="34" charset="0"/>
                <a:cs typeface="Arial" panose="020B0604020202020204" pitchFamily="34" charset="0"/>
              </a:rPr>
            </a:br>
            <a:r>
              <a:rPr lang="ru-RU" sz="2200" b="1" dirty="0">
                <a:effectLst/>
                <a:latin typeface="Arial" panose="020B0604020202020204" pitchFamily="34" charset="0"/>
                <a:ea typeface="Calibri" panose="020F0502020204030204" pitchFamily="34" charset="0"/>
                <a:cs typeface="Arial" panose="020B0604020202020204" pitchFamily="34" charset="0"/>
              </a:rPr>
              <a:t>Электродвижок</a:t>
            </a:r>
            <a:r>
              <a:rPr lang="ru-RU" sz="2200" dirty="0">
                <a:effectLst/>
                <a:latin typeface="Arial" panose="020B0604020202020204" pitchFamily="34" charset="0"/>
                <a:ea typeface="Calibri" panose="020F0502020204030204" pitchFamily="34" charset="0"/>
                <a:cs typeface="Arial" panose="020B0604020202020204" pitchFamily="34" charset="0"/>
              </a:rPr>
              <a:t>, обеспечивающий питание. Важнейший элемент в системе машины. Движок отвечает за корректную работу блока активатора. </a:t>
            </a:r>
            <a:br>
              <a:rPr lang="ru-RU" sz="2200" dirty="0">
                <a:effectLst/>
                <a:latin typeface="Arial" panose="020B0604020202020204" pitchFamily="34" charset="0"/>
                <a:ea typeface="Calibri" panose="020F0502020204030204" pitchFamily="34" charset="0"/>
                <a:cs typeface="Arial" panose="020B0604020202020204" pitchFamily="34" charset="0"/>
              </a:rPr>
            </a:br>
            <a:r>
              <a:rPr lang="ru-RU" sz="2200" b="1" dirty="0">
                <a:effectLst/>
                <a:latin typeface="Arial" panose="020B0604020202020204" pitchFamily="34" charset="0"/>
                <a:ea typeface="Calibri" panose="020F0502020204030204" pitchFamily="34" charset="0"/>
                <a:cs typeface="Arial" panose="020B0604020202020204" pitchFamily="34" charset="0"/>
              </a:rPr>
              <a:t>Блок конденсатора</a:t>
            </a:r>
            <a:r>
              <a:rPr lang="ru-RU" sz="2200" dirty="0">
                <a:effectLst/>
                <a:latin typeface="Arial" panose="020B0604020202020204" pitchFamily="34" charset="0"/>
                <a:ea typeface="Calibri" panose="020F0502020204030204" pitchFamily="34" charset="0"/>
                <a:cs typeface="Arial" panose="020B0604020202020204" pitchFamily="34" charset="0"/>
              </a:rPr>
              <a:t>. Конденсатор отвечает за баланс питания внутри системы малютки. Этот элемент также гарантирует безопасность аппарата при перепадах напряжения в сети. </a:t>
            </a:r>
            <a:br>
              <a:rPr lang="ru-RU" sz="2200" dirty="0">
                <a:effectLst/>
                <a:latin typeface="Arial" panose="020B0604020202020204" pitchFamily="34" charset="0"/>
                <a:ea typeface="Calibri" panose="020F0502020204030204" pitchFamily="34" charset="0"/>
                <a:cs typeface="Arial" panose="020B0604020202020204" pitchFamily="34" charset="0"/>
              </a:rPr>
            </a:br>
            <a:r>
              <a:rPr lang="ru-RU" sz="2200" b="1" dirty="0">
                <a:effectLst/>
                <a:latin typeface="Arial" panose="020B0604020202020204" pitchFamily="34" charset="0"/>
                <a:ea typeface="Calibri" panose="020F0502020204030204" pitchFamily="34" charset="0"/>
                <a:cs typeface="Arial" panose="020B0604020202020204" pitchFamily="34" charset="0"/>
              </a:rPr>
              <a:t>Панель управления прибором</a:t>
            </a:r>
            <a:r>
              <a:rPr lang="ru-RU" sz="2200" dirty="0">
                <a:effectLst/>
                <a:latin typeface="Arial" panose="020B0604020202020204" pitchFamily="34" charset="0"/>
                <a:ea typeface="Calibri" panose="020F0502020204030204" pitchFamily="34" charset="0"/>
                <a:cs typeface="Arial" panose="020B0604020202020204" pitchFamily="34" charset="0"/>
              </a:rPr>
              <a:t>. Малютка, как и каждая стиральная машина, располагает отдельной панелью для упрощения управления. В распоряжении хозяйки ручка регулировки времени.</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9297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CC82FC-B716-A39C-F929-8967877EE33E}"/>
              </a:ext>
            </a:extLst>
          </p:cNvPr>
          <p:cNvSpPr>
            <a:spLocks noGrp="1"/>
          </p:cNvSpPr>
          <p:nvPr>
            <p:ph type="title"/>
          </p:nvPr>
        </p:nvSpPr>
        <p:spPr>
          <a:xfrm>
            <a:off x="838200" y="570523"/>
            <a:ext cx="10515600" cy="2472397"/>
          </a:xfrm>
        </p:spPr>
        <p:txBody>
          <a:bodyPr>
            <a:normAutofit fontScale="90000"/>
          </a:bodyPr>
          <a:lstStyle/>
          <a:p>
            <a:pPr indent="449580" algn="just">
              <a:lnSpc>
                <a:spcPct val="107000"/>
              </a:lnSpc>
              <a:spcBef>
                <a:spcPts val="2400"/>
              </a:spcBef>
              <a:spcAft>
                <a:spcPts val="800"/>
              </a:spcAft>
            </a:pPr>
            <a:r>
              <a:rPr lang="ru-RU" sz="2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Работала «Малютка» простым образом. Необходимо заблаговременно заполнить бак грязными вещами, добавить порошок и залить водой (лучше горячей или тёплой). Затем, прибор необходимо запитать от сети и установить требуемое время работы. Движок начнет распределять энергию, приводя в движение блок активатора, а вещи начнут перемешиваться внутри бака. Когда работа окончена, следует слить загрязненную воду с помощью сливного шланга. На сегодняшний день завод выпуском машин «Малютка» не занимается, что обусловлено невысоким спросом на данную продукцию. </a:t>
            </a:r>
            <a:endParaRPr lang="ru-RU" dirty="0"/>
          </a:p>
        </p:txBody>
      </p:sp>
      <p:pic>
        <p:nvPicPr>
          <p:cNvPr id="4" name="Рисунок 3">
            <a:extLst>
              <a:ext uri="{FF2B5EF4-FFF2-40B4-BE49-F238E27FC236}">
                <a16:creationId xmlns:a16="http://schemas.microsoft.com/office/drawing/2014/main" id="{70B59102-4F62-7830-FAAA-A91E4FEB62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61" r="17255"/>
          <a:stretch/>
        </p:blipFill>
        <p:spPr bwMode="auto">
          <a:xfrm>
            <a:off x="4063219" y="2935761"/>
            <a:ext cx="4065562" cy="3697790"/>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796660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овременные стиральные машины">
            <a:extLst>
              <a:ext uri="{FF2B5EF4-FFF2-40B4-BE49-F238E27FC236}">
                <a16:creationId xmlns:a16="http://schemas.microsoft.com/office/drawing/2014/main" id="{E44F5497-E16E-1F58-5A02-160B54B28F1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bwMode="auto">
          <a:xfrm>
            <a:off x="10067961" y="365126"/>
            <a:ext cx="1499810" cy="2649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Заголовок 1">
            <a:extLst>
              <a:ext uri="{FF2B5EF4-FFF2-40B4-BE49-F238E27FC236}">
                <a16:creationId xmlns:a16="http://schemas.microsoft.com/office/drawing/2014/main" id="{8CCC82FC-B716-A39C-F929-8967877EE33E}"/>
              </a:ext>
            </a:extLst>
          </p:cNvPr>
          <p:cNvSpPr>
            <a:spLocks noGrp="1"/>
          </p:cNvSpPr>
          <p:nvPr>
            <p:ph type="title"/>
          </p:nvPr>
        </p:nvSpPr>
        <p:spPr>
          <a:xfrm>
            <a:off x="323557" y="365125"/>
            <a:ext cx="9601678" cy="6106014"/>
          </a:xfrm>
        </p:spPr>
        <p:txBody>
          <a:bodyPr>
            <a:normAutofit fontScale="90000"/>
          </a:bodyPr>
          <a:lstStyle/>
          <a:p>
            <a:pPr indent="228600">
              <a:lnSpc>
                <a:spcPct val="107000"/>
              </a:lnSpc>
              <a:spcAft>
                <a:spcPts val="800"/>
              </a:spcAft>
            </a:pPr>
            <a:r>
              <a:rPr lang="ru-RU" sz="2200" dirty="0">
                <a:effectLst/>
                <a:latin typeface="Arial" panose="020B0604020202020204" pitchFamily="34" charset="0"/>
                <a:ea typeface="Calibri" panose="020F0502020204030204" pitchFamily="34" charset="0"/>
                <a:cs typeface="Arial" panose="020B0604020202020204" pitchFamily="34" charset="0"/>
              </a:rPr>
              <a:t>История создания стиральных машин пишется и по сей день. Новинки появляются практически каждый месяц, Какие черты приобретают новые модели?</a:t>
            </a:r>
            <a:br>
              <a:rPr lang="ru-RU" sz="2200" dirty="0">
                <a:effectLst/>
                <a:latin typeface="Arial" panose="020B0604020202020204" pitchFamily="34" charset="0"/>
                <a:ea typeface="Calibri" panose="020F0502020204030204" pitchFamily="34" charset="0"/>
                <a:cs typeface="Arial" panose="020B0604020202020204" pitchFamily="34" charset="0"/>
              </a:rPr>
            </a:br>
            <a:r>
              <a:rPr lang="ru-RU" sz="2200" dirty="0">
                <a:effectLst/>
                <a:latin typeface="Arial" panose="020B0604020202020204" pitchFamily="34" charset="0"/>
                <a:ea typeface="Calibri" panose="020F0502020204030204" pitchFamily="34" charset="0"/>
                <a:cs typeface="Arial" panose="020B0604020202020204" pitchFamily="34" charset="0"/>
              </a:rPr>
              <a:t>- Снижается энергопотребление – производители активно работают над тем, чтобы стиральные машины были как можно более экономичными.</a:t>
            </a:r>
            <a:br>
              <a:rPr lang="ru-RU" sz="2200" dirty="0">
                <a:effectLst/>
                <a:latin typeface="Arial" panose="020B0604020202020204" pitchFamily="34" charset="0"/>
                <a:ea typeface="Calibri" panose="020F0502020204030204" pitchFamily="34" charset="0"/>
                <a:cs typeface="Arial" panose="020B0604020202020204" pitchFamily="34" charset="0"/>
              </a:rPr>
            </a:br>
            <a:r>
              <a:rPr lang="ru-RU" sz="2200" dirty="0">
                <a:effectLst/>
                <a:latin typeface="Arial" panose="020B0604020202020204" pitchFamily="34" charset="0"/>
                <a:ea typeface="Calibri" panose="020F0502020204030204" pitchFamily="34" charset="0"/>
                <a:cs typeface="Arial" panose="020B0604020202020204" pitchFamily="34" charset="0"/>
              </a:rPr>
              <a:t>- Снижается уровень шума – если первые машины были весьма шумными, то сегодня рядом с некоторыми моделями можно укачивать детей.</a:t>
            </a:r>
            <a:br>
              <a:rPr lang="ru-RU" sz="2200" dirty="0">
                <a:effectLst/>
                <a:latin typeface="Arial" panose="020B0604020202020204" pitchFamily="34" charset="0"/>
                <a:ea typeface="Calibri" panose="020F0502020204030204" pitchFamily="34" charset="0"/>
                <a:cs typeface="Arial" panose="020B0604020202020204" pitchFamily="34" charset="0"/>
              </a:rPr>
            </a:br>
            <a:r>
              <a:rPr lang="ru-RU" sz="2200" dirty="0">
                <a:effectLst/>
                <a:latin typeface="Arial" panose="020B0604020202020204" pitchFamily="34" charset="0"/>
                <a:ea typeface="Calibri" panose="020F0502020204030204" pitchFamily="34" charset="0"/>
                <a:cs typeface="Arial" panose="020B0604020202020204" pitchFamily="34" charset="0"/>
              </a:rPr>
              <a:t>Повышается качество стирки – разработчики работают над технологиями, позволяющими улучшить стирку без увеличения количества порошка.</a:t>
            </a:r>
            <a:br>
              <a:rPr lang="ru-RU" sz="2200" dirty="0">
                <a:effectLst/>
                <a:latin typeface="Arial" panose="020B0604020202020204" pitchFamily="34" charset="0"/>
                <a:ea typeface="Calibri" panose="020F0502020204030204" pitchFamily="34" charset="0"/>
                <a:cs typeface="Arial" panose="020B0604020202020204" pitchFamily="34" charset="0"/>
              </a:rPr>
            </a:br>
            <a:r>
              <a:rPr lang="ru-RU" sz="2200" dirty="0">
                <a:effectLst/>
                <a:latin typeface="Arial" panose="020B0604020202020204" pitchFamily="34" charset="0"/>
                <a:ea typeface="Calibri" panose="020F0502020204030204" pitchFamily="34" charset="0"/>
                <a:cs typeface="Arial" panose="020B0604020202020204" pitchFamily="34" charset="0"/>
              </a:rPr>
              <a:t>- Улучшается управление – появились машины, позволяющие запустить стирку нажатием одной кнопки.</a:t>
            </a:r>
            <a:br>
              <a:rPr lang="ru-RU" sz="2200" dirty="0">
                <a:effectLst/>
                <a:latin typeface="Arial" panose="020B0604020202020204" pitchFamily="34" charset="0"/>
                <a:ea typeface="Calibri" panose="020F0502020204030204" pitchFamily="34" charset="0"/>
                <a:cs typeface="Arial" panose="020B0604020202020204" pitchFamily="34" charset="0"/>
              </a:rPr>
            </a:br>
            <a:r>
              <a:rPr lang="ru-RU" sz="2200" dirty="0">
                <a:effectLst/>
                <a:latin typeface="Arial" panose="020B0604020202020204" pitchFamily="34" charset="0"/>
                <a:ea typeface="Calibri" panose="020F0502020204030204" pitchFamily="34" charset="0"/>
                <a:cs typeface="Arial" panose="020B0604020202020204" pitchFamily="34" charset="0"/>
              </a:rPr>
              <a:t>Стиральные машины становятся умными и экономичными. Они умеют стирать любые типы белья, умеют анализировать его вес и самостоятельно определять необходимое количество стирального порошка, умеют сушить вещи. Самые умные модели даже могут автоматически обновлять микропрограмму через интернет. Среди машин с новыми технологиями можно отметить и</a:t>
            </a:r>
            <a:r>
              <a:rPr lang="ru-RU" sz="2200" dirty="0">
                <a:latin typeface="Arial" panose="020B0604020202020204" pitchFamily="34" charset="0"/>
                <a:cs typeface="Arial" panose="020B0604020202020204" pitchFamily="34" charset="0"/>
              </a:rPr>
              <a:t> стиральные машины с сотовым барабаном</a:t>
            </a:r>
            <a:r>
              <a:rPr lang="ru-RU" sz="2200" dirty="0">
                <a:effectLst/>
                <a:latin typeface="Arial" panose="020B0604020202020204" pitchFamily="34" charset="0"/>
                <a:ea typeface="Calibri" panose="020F0502020204030204" pitchFamily="34" charset="0"/>
                <a:cs typeface="Arial" panose="020B0604020202020204" pitchFamily="34" charset="0"/>
              </a:rPr>
              <a:t>, где за идею взято расположение пчелиных сот.</a:t>
            </a:r>
            <a:endParaRPr lang="ru-RU" dirty="0"/>
          </a:p>
        </p:txBody>
      </p:sp>
      <p:pic>
        <p:nvPicPr>
          <p:cNvPr id="5" name="Рисунок 4" descr="Современные стиральные машины">
            <a:extLst>
              <a:ext uri="{FF2B5EF4-FFF2-40B4-BE49-F238E27FC236}">
                <a16:creationId xmlns:a16="http://schemas.microsoft.com/office/drawing/2014/main" id="{9753391E-5D1D-B8ED-0240-06019E026F2E}"/>
              </a:ext>
            </a:extLst>
          </p:cNvPr>
          <p:cNvPicPr>
            <a:picLocks noChangeAspect="1"/>
          </p:cNvPicPr>
          <p:nvPr/>
        </p:nvPicPr>
        <p:blipFill rotWithShape="1">
          <a:blip r:embed="rId2">
            <a:extLst>
              <a:ext uri="{28A0092B-C50C-407E-A947-70E740481C1C}">
                <a14:useLocalDpi xmlns:a14="http://schemas.microsoft.com/office/drawing/2010/main" val="0"/>
              </a:ext>
            </a:extLst>
          </a:blip>
          <a:srcRect l="50000"/>
          <a:stretch/>
        </p:blipFill>
        <p:spPr bwMode="auto">
          <a:xfrm>
            <a:off x="10067961" y="3014445"/>
            <a:ext cx="1499810" cy="28681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4110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9DA8BC6-B8C4-41FB-E90E-9E1092899B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040" t="11300" r="12073" b="2227"/>
          <a:stretch/>
        </p:blipFill>
        <p:spPr>
          <a:xfrm>
            <a:off x="8575434" y="3976467"/>
            <a:ext cx="3524435" cy="2756516"/>
          </a:xfrm>
          <a:prstGeom prst="rect">
            <a:avLst/>
          </a:prstGeom>
          <a:ln>
            <a:noFill/>
          </a:ln>
          <a:effectLst>
            <a:softEdge rad="112500"/>
          </a:effectLst>
        </p:spPr>
      </p:pic>
      <p:sp>
        <p:nvSpPr>
          <p:cNvPr id="3" name="Объект 2">
            <a:extLst>
              <a:ext uri="{FF2B5EF4-FFF2-40B4-BE49-F238E27FC236}">
                <a16:creationId xmlns:a16="http://schemas.microsoft.com/office/drawing/2014/main" id="{2A86E4AA-BA50-998D-CA18-D346C48B9755}"/>
              </a:ext>
            </a:extLst>
          </p:cNvPr>
          <p:cNvSpPr>
            <a:spLocks noGrp="1"/>
          </p:cNvSpPr>
          <p:nvPr>
            <p:ph idx="1"/>
          </p:nvPr>
        </p:nvSpPr>
        <p:spPr>
          <a:xfrm>
            <a:off x="0" y="284480"/>
            <a:ext cx="8473439" cy="6448503"/>
          </a:xfrm>
        </p:spPr>
        <p:txBody>
          <a:bodyPr>
            <a:normAutofit/>
          </a:bodyPr>
          <a:lstStyle/>
          <a:p>
            <a:pPr indent="457200" algn="just">
              <a:lnSpc>
                <a:spcPct val="107000"/>
              </a:lnSpc>
              <a:spcAft>
                <a:spcPts val="800"/>
              </a:spcAft>
              <a:buNone/>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a:effectLst/>
                <a:latin typeface="Arial" panose="020B0604020202020204" pitchFamily="34" charset="0"/>
                <a:ea typeface="Calibri" panose="020F0502020204030204" pitchFamily="34" charset="0"/>
                <a:cs typeface="Arial" panose="020B0604020202020204" pitchFamily="34" charset="0"/>
              </a:rPr>
              <a:t>Самой доступной для детей дошкольного возраста является бытовая техника. Действительно, находясь дома или в детском саду, ребенок каждый день видит, как «трудятся» механические помощники, ощущают результаты этой работы. Откуда они появились и как они работают, мы с ребятами решили узнать и начали со стиральной машины. </a:t>
            </a:r>
          </a:p>
          <a:p>
            <a:pPr indent="457200" algn="just">
              <a:lnSpc>
                <a:spcPct val="107000"/>
              </a:lnSpc>
              <a:spcAft>
                <a:spcPts val="800"/>
              </a:spcAft>
              <a:buNone/>
            </a:pPr>
            <a:r>
              <a:rPr lang="ru-RU" sz="2000" dirty="0">
                <a:effectLst/>
                <a:latin typeface="Arial" panose="020B0604020202020204" pitchFamily="34" charset="0"/>
                <a:ea typeface="Calibri" panose="020F0502020204030204" pitchFamily="34" charset="0"/>
                <a:cs typeface="Arial" panose="020B0604020202020204" pitchFamily="34" charset="0"/>
              </a:rPr>
              <a:t>Наш садик  «Королевство Детства» небольшой, в нем 6 «городов». Есть остров «Игровой», где жители заняты интересными и увлекательными делами: строят железные дороги, экспериментируют с водой и песком, создают картины красками, танцуют, поют и очень радуются гостям. Находится остров «Вкусной и полезной еды», где можно в течении дня попробовать пищу, приготовленную из свежих и полезных для здоровья продуктов. В городе «Самоцветов» работает конструкторскою бюро «</a:t>
            </a:r>
            <a:r>
              <a:rPr lang="ru-RU" sz="2000" dirty="0" err="1">
                <a:effectLst/>
                <a:latin typeface="Arial" panose="020B0604020202020204" pitchFamily="34" charset="0"/>
                <a:ea typeface="Calibri" panose="020F0502020204030204" pitchFamily="34" charset="0"/>
                <a:cs typeface="Arial" panose="020B0604020202020204" pitchFamily="34" charset="0"/>
              </a:rPr>
              <a:t>Инженерикум</a:t>
            </a:r>
            <a:r>
              <a:rPr lang="ru-RU" sz="2000" dirty="0">
                <a:effectLst/>
                <a:latin typeface="Arial" panose="020B0604020202020204" pitchFamily="34" charset="0"/>
                <a:ea typeface="Calibri" panose="020F0502020204030204" pitchFamily="34" charset="0"/>
                <a:cs typeface="Arial" panose="020B0604020202020204" pitchFamily="34" charset="0"/>
              </a:rPr>
              <a:t> 505». Инженерам поступил официальный заказ на создание острова «Чистоты». И мы, конструкторы, принялись за создание механических помощников, которые будут помогать содержать чистоту и порядок в каждом городе. </a:t>
            </a:r>
          </a:p>
        </p:txBody>
      </p:sp>
      <p:pic>
        <p:nvPicPr>
          <p:cNvPr id="7" name="Рисунок 6">
            <a:extLst>
              <a:ext uri="{FF2B5EF4-FFF2-40B4-BE49-F238E27FC236}">
                <a16:creationId xmlns:a16="http://schemas.microsoft.com/office/drawing/2014/main" id="{7128396E-DB2D-5661-27D2-42EFA0EB95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777" t="2071" r="19613" b="4821"/>
          <a:stretch/>
        </p:blipFill>
        <p:spPr>
          <a:xfrm>
            <a:off x="9051869" y="284480"/>
            <a:ext cx="2831703" cy="3322570"/>
          </a:xfrm>
          <a:prstGeom prst="rect">
            <a:avLst/>
          </a:prstGeom>
          <a:ln>
            <a:noFill/>
          </a:ln>
          <a:effectLst>
            <a:softEdge rad="112500"/>
          </a:effectLst>
        </p:spPr>
      </p:pic>
    </p:spTree>
    <p:extLst>
      <p:ext uri="{BB962C8B-B14F-4D97-AF65-F5344CB8AC3E}">
        <p14:creationId xmlns:p14="http://schemas.microsoft.com/office/powerpoint/2010/main" val="2147570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A86E4AA-BA50-998D-CA18-D346C48B9755}"/>
              </a:ext>
            </a:extLst>
          </p:cNvPr>
          <p:cNvSpPr>
            <a:spLocks noGrp="1"/>
          </p:cNvSpPr>
          <p:nvPr>
            <p:ph idx="1"/>
          </p:nvPr>
        </p:nvSpPr>
        <p:spPr>
          <a:xfrm>
            <a:off x="822960" y="579121"/>
            <a:ext cx="10434319" cy="2702560"/>
          </a:xfrm>
        </p:spPr>
        <p:txBody>
          <a:bodyPr>
            <a:normAutofit/>
          </a:bodyPr>
          <a:lstStyle/>
          <a:p>
            <a:pPr indent="457200" algn="ctr">
              <a:lnSpc>
                <a:spcPct val="107000"/>
              </a:lnSpc>
              <a:spcAft>
                <a:spcPts val="800"/>
              </a:spcAft>
              <a:buNone/>
            </a:pPr>
            <a:r>
              <a:rPr lang="ru-RU" sz="2000" dirty="0">
                <a:effectLst/>
                <a:latin typeface="Arial" panose="020B0604020202020204" pitchFamily="34" charset="0"/>
                <a:ea typeface="Calibri" panose="020F0502020204030204" pitchFamily="34" charset="0"/>
                <a:cs typeface="Arial" panose="020B0604020202020204" pitchFamily="34" charset="0"/>
              </a:rPr>
              <a:t>Первым делом мы решили узнать о первой помощнице –стиральной машине. Она значительно облегчит быт наших жителей и позволит решить проблему со стиркой белья. Равных ей по полезности нет. Но какова история стиральной машины? Как она появилась на свет и какие были первые модели? Мы отправились по реке времени узнать путь стиральной машины от старины до наших дней. Вот что мы узнали.</a:t>
            </a: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4808" y="2717800"/>
            <a:ext cx="6673991" cy="3754120"/>
          </a:xfrm>
          <a:prstGeom prst="rect">
            <a:avLst/>
          </a:prstGeom>
          <a:ln>
            <a:noFill/>
          </a:ln>
          <a:effectLst>
            <a:softEdge rad="112500"/>
          </a:effectLst>
        </p:spPr>
      </p:pic>
    </p:spTree>
    <p:extLst>
      <p:ext uri="{BB962C8B-B14F-4D97-AF65-F5344CB8AC3E}">
        <p14:creationId xmlns:p14="http://schemas.microsoft.com/office/powerpoint/2010/main" val="146310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CC82FC-B716-A39C-F929-8967877EE33E}"/>
              </a:ext>
            </a:extLst>
          </p:cNvPr>
          <p:cNvSpPr>
            <a:spLocks noGrp="1"/>
          </p:cNvSpPr>
          <p:nvPr>
            <p:ph type="title"/>
          </p:nvPr>
        </p:nvSpPr>
        <p:spPr>
          <a:xfrm>
            <a:off x="838200" y="1055077"/>
            <a:ext cx="10515600" cy="635611"/>
          </a:xfrm>
        </p:spPr>
        <p:txBody>
          <a:bodyPr>
            <a:normAutofit fontScale="90000"/>
          </a:bodyPr>
          <a:lstStyle/>
          <a:p>
            <a:pPr algn="ctr">
              <a:lnSpc>
                <a:spcPct val="107000"/>
              </a:lnSpc>
              <a:spcAft>
                <a:spcPts val="800"/>
              </a:spcAft>
            </a:pPr>
            <a:r>
              <a:rPr lang="ru-RU" sz="2200" b="1" dirty="0">
                <a:effectLst/>
                <a:latin typeface="Arial" panose="020B0604020202020204" pitchFamily="34" charset="0"/>
                <a:ea typeface="Calibri" panose="020F0502020204030204" pitchFamily="34" charset="0"/>
                <a:cs typeface="Arial" panose="020B0604020202020204" pitchFamily="34" charset="0"/>
              </a:rPr>
              <a:t>История стиральной машины</a:t>
            </a:r>
            <a:br>
              <a:rPr lang="ru-RU" sz="2200" dirty="0">
                <a:effectLst/>
                <a:latin typeface="Arial" panose="020B0604020202020204" pitchFamily="34" charset="0"/>
                <a:ea typeface="Calibri" panose="020F0502020204030204" pitchFamily="34" charset="0"/>
                <a:cs typeface="Arial" panose="020B0604020202020204" pitchFamily="34" charset="0"/>
              </a:rPr>
            </a:br>
            <a:r>
              <a:rPr lang="ru-RU" sz="2200" dirty="0">
                <a:effectLst/>
                <a:latin typeface="Arial" panose="020B0604020202020204" pitchFamily="34" charset="0"/>
                <a:ea typeface="Calibri" panose="020F0502020204030204" pitchFamily="34" charset="0"/>
                <a:cs typeface="Arial" panose="020B0604020202020204" pitchFamily="34" charset="0"/>
              </a:rPr>
              <a:t>Стирка считалась очень тяжёлой работой. На Руси (да и в некоторых других странах) для стирки часто использовали </a:t>
            </a:r>
            <a:r>
              <a:rPr lang="ru-RU" sz="2200" i="1" dirty="0">
                <a:effectLst/>
                <a:latin typeface="Arial" panose="020B0604020202020204" pitchFamily="34" charset="0"/>
                <a:ea typeface="Calibri" panose="020F0502020204030204" pitchFamily="34" charset="0"/>
                <a:cs typeface="Arial" panose="020B0604020202020204" pitchFamily="34" charset="0"/>
              </a:rPr>
              <a:t>валёк </a:t>
            </a:r>
            <a:r>
              <a:rPr lang="ru-RU" sz="2200" dirty="0">
                <a:effectLst/>
                <a:latin typeface="Arial" panose="020B0604020202020204" pitchFamily="34" charset="0"/>
                <a:ea typeface="Calibri" panose="020F0502020204030204" pitchFamily="34" charset="0"/>
                <a:cs typeface="Arial" panose="020B0604020202020204" pitchFamily="34" charset="0"/>
              </a:rPr>
              <a:t>— плоский деревянный брусок с короткой рукояткой. Мыльное бельё клали на ровную поверхность, на доски и били по нему вальком, проходя несколько раз.</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4" name="Рисунок 3" descr="Фотосоюз, фотобанк: КИРИЛЛИНА Александра - Москва - культура, искусство - народные промыслы и ремесла">
            <a:extLst>
              <a:ext uri="{FF2B5EF4-FFF2-40B4-BE49-F238E27FC236}">
                <a16:creationId xmlns:a16="http://schemas.microsoft.com/office/drawing/2014/main" id="{21599184-02AF-1B51-5249-0F3110806626}"/>
              </a:ext>
            </a:extLst>
          </p:cNvPr>
          <p:cNvPicPr/>
          <p:nvPr/>
        </p:nvPicPr>
        <p:blipFill>
          <a:blip r:embed="rId2" cstate="print"/>
          <a:srcRect/>
          <a:stretch>
            <a:fillRect/>
          </a:stretch>
        </p:blipFill>
        <p:spPr bwMode="auto">
          <a:xfrm>
            <a:off x="6499275" y="2028313"/>
            <a:ext cx="4135901" cy="4486275"/>
          </a:xfrm>
          <a:prstGeom prst="rect">
            <a:avLst/>
          </a:prstGeom>
          <a:ln>
            <a:noFill/>
          </a:ln>
          <a:effectLst>
            <a:softEdge rad="112500"/>
          </a:effectLst>
        </p:spPr>
      </p:pic>
      <p:pic>
        <p:nvPicPr>
          <p:cNvPr id="5" name="Рисунок 4" descr="362">
            <a:extLst>
              <a:ext uri="{FF2B5EF4-FFF2-40B4-BE49-F238E27FC236}">
                <a16:creationId xmlns:a16="http://schemas.microsoft.com/office/drawing/2014/main" id="{853BEA1E-13A9-492D-3D39-FFE75C2BE30A}"/>
              </a:ext>
            </a:extLst>
          </p:cNvPr>
          <p:cNvPicPr/>
          <p:nvPr/>
        </p:nvPicPr>
        <p:blipFill>
          <a:blip r:embed="rId3" cstate="print"/>
          <a:srcRect/>
          <a:stretch>
            <a:fillRect/>
          </a:stretch>
        </p:blipFill>
        <p:spPr bwMode="auto">
          <a:xfrm>
            <a:off x="1355189" y="2028313"/>
            <a:ext cx="4337538" cy="4486275"/>
          </a:xfrm>
          <a:prstGeom prst="rect">
            <a:avLst/>
          </a:prstGeom>
          <a:ln>
            <a:noFill/>
          </a:ln>
          <a:effectLst>
            <a:softEdge rad="112500"/>
          </a:effectLst>
        </p:spPr>
      </p:pic>
    </p:spTree>
    <p:extLst>
      <p:ext uri="{BB962C8B-B14F-4D97-AF65-F5344CB8AC3E}">
        <p14:creationId xmlns:p14="http://schemas.microsoft.com/office/powerpoint/2010/main" val="336094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CC82FC-B716-A39C-F929-8967877EE33E}"/>
              </a:ext>
            </a:extLst>
          </p:cNvPr>
          <p:cNvSpPr>
            <a:spLocks noGrp="1"/>
          </p:cNvSpPr>
          <p:nvPr>
            <p:ph type="title"/>
          </p:nvPr>
        </p:nvSpPr>
        <p:spPr/>
        <p:txBody>
          <a:bodyPr>
            <a:normAutofit/>
          </a:bodyPr>
          <a:lstStyle/>
          <a:p>
            <a:pPr indent="457200" algn="ctr"/>
            <a:r>
              <a:rPr lang="ru-RU" sz="2000" dirty="0">
                <a:effectLst/>
                <a:latin typeface="Arial" panose="020B0604020202020204" pitchFamily="34" charset="0"/>
                <a:ea typeface="Calibri" panose="020F0502020204030204" pitchFamily="34" charset="0"/>
                <a:cs typeface="Arial" panose="020B0604020202020204" pitchFamily="34" charset="0"/>
              </a:rPr>
              <a:t>Первая стиральная "машина" представляла собой обычную дубовую бочку, в которую наливалась вода</a:t>
            </a:r>
            <a:r>
              <a:rPr lang="ru-RU" sz="20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ru-RU" sz="2000" dirty="0">
                <a:effectLst/>
                <a:latin typeface="Arial" panose="020B0604020202020204" pitchFamily="34" charset="0"/>
                <a:ea typeface="Calibri" panose="020F0502020204030204" pitchFamily="34" charset="0"/>
                <a:cs typeface="Arial" panose="020B0604020202020204" pitchFamily="34" charset="0"/>
              </a:rPr>
              <a:t>До кипения ее доводили с помощью раскаленных камней, которые бросали в воду. Потом клали в кипяток белье, пускали мешочек с распаренной в печке золой (щелоком) и все тщательно перемешивали.</a:t>
            </a:r>
            <a:endParaRPr lang="ru-RU" sz="4800" dirty="0">
              <a:latin typeface="Arial" panose="020B0604020202020204" pitchFamily="34" charset="0"/>
              <a:cs typeface="Arial" panose="020B0604020202020204" pitchFamily="34" charset="0"/>
            </a:endParaRPr>
          </a:p>
        </p:txBody>
      </p:sp>
      <p:pic>
        <p:nvPicPr>
          <p:cNvPr id="4" name="Рисунок 3" descr="melnikov: День восьмой. Козьмодемьянск">
            <a:extLst>
              <a:ext uri="{FF2B5EF4-FFF2-40B4-BE49-F238E27FC236}">
                <a16:creationId xmlns:a16="http://schemas.microsoft.com/office/drawing/2014/main" id="{DF02E661-8B71-44B5-712A-89B490D1FF3D}"/>
              </a:ext>
            </a:extLst>
          </p:cNvPr>
          <p:cNvPicPr/>
          <p:nvPr/>
        </p:nvPicPr>
        <p:blipFill rotWithShape="1">
          <a:blip r:embed="rId2" cstate="print"/>
          <a:srcRect l="38618" t="14106" r="19715" b="24238"/>
          <a:stretch/>
        </p:blipFill>
        <p:spPr bwMode="auto">
          <a:xfrm>
            <a:off x="1372772" y="1831367"/>
            <a:ext cx="4530350" cy="4147403"/>
          </a:xfrm>
          <a:prstGeom prst="rect">
            <a:avLst/>
          </a:prstGeom>
          <a:ln>
            <a:noFill/>
          </a:ln>
          <a:effectLst>
            <a:softEdge rad="112500"/>
          </a:effectLst>
          <a:extLst>
            <a:ext uri="{53640926-AAD7-44D8-BBD7-CCE9431645EC}">
              <a14:shadowObscured xmlns:a14="http://schemas.microsoft.com/office/drawing/2010/main"/>
            </a:ext>
          </a:extLst>
        </p:spPr>
      </p:pic>
      <p:pic>
        <p:nvPicPr>
          <p:cNvPr id="5" name="Объект 4" descr="Любительский волейбол :: Просмотр темы - Хотим форму новую">
            <a:extLst>
              <a:ext uri="{FF2B5EF4-FFF2-40B4-BE49-F238E27FC236}">
                <a16:creationId xmlns:a16="http://schemas.microsoft.com/office/drawing/2014/main" id="{2F90F85F-18C2-E704-3B71-20FC47658499}"/>
              </a:ext>
            </a:extLst>
          </p:cNvPr>
          <p:cNvPicPr>
            <a:picLocks noGrp="1"/>
          </p:cNvPicPr>
          <p:nvPr>
            <p:ph idx="1"/>
          </p:nvPr>
        </p:nvPicPr>
        <p:blipFill>
          <a:blip r:embed="rId3" cstate="print"/>
          <a:srcRect/>
          <a:stretch>
            <a:fillRect/>
          </a:stretch>
        </p:blipFill>
        <p:spPr bwMode="auto">
          <a:xfrm>
            <a:off x="6668086" y="1831367"/>
            <a:ext cx="3551987" cy="4147404"/>
          </a:xfrm>
          <a:prstGeom prst="rect">
            <a:avLst/>
          </a:prstGeom>
          <a:ln>
            <a:noFill/>
          </a:ln>
          <a:effectLst>
            <a:softEdge rad="112500"/>
          </a:effectLst>
        </p:spPr>
      </p:pic>
    </p:spTree>
    <p:extLst>
      <p:ext uri="{BB962C8B-B14F-4D97-AF65-F5344CB8AC3E}">
        <p14:creationId xmlns:p14="http://schemas.microsoft.com/office/powerpoint/2010/main" val="3053856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CC82FC-B716-A39C-F929-8967877EE33E}"/>
              </a:ext>
            </a:extLst>
          </p:cNvPr>
          <p:cNvSpPr>
            <a:spLocks noGrp="1"/>
          </p:cNvSpPr>
          <p:nvPr>
            <p:ph type="title"/>
          </p:nvPr>
        </p:nvSpPr>
        <p:spPr>
          <a:xfrm>
            <a:off x="838200" y="365125"/>
            <a:ext cx="10852052" cy="2546887"/>
          </a:xfrm>
        </p:spPr>
        <p:txBody>
          <a:bodyPr>
            <a:normAutofit/>
          </a:bodyPr>
          <a:lstStyle/>
          <a:p>
            <a:pPr algn="ctr"/>
            <a:r>
              <a:rPr lang="ru-RU" sz="2000" dirty="0">
                <a:effectLst/>
                <a:latin typeface="Arial" panose="020B0604020202020204" pitchFamily="34" charset="0"/>
                <a:ea typeface="Calibri" panose="020F0502020204030204" pitchFamily="34" charset="0"/>
                <a:cs typeface="Arial" panose="020B0604020202020204" pitchFamily="34" charset="0"/>
              </a:rPr>
              <a:t>После стирки полоскали белье на речке.</a:t>
            </a:r>
            <a:br>
              <a:rPr lang="ru-RU" sz="2400" dirty="0">
                <a:effectLst/>
                <a:latin typeface="Arial" panose="020B0604020202020204" pitchFamily="34" charset="0"/>
                <a:ea typeface="Calibri" panose="020F0502020204030204" pitchFamily="34" charset="0"/>
                <a:cs typeface="Arial" panose="020B0604020202020204" pitchFamily="34" charset="0"/>
              </a:rPr>
            </a:br>
            <a:r>
              <a:rPr lang="ru-RU" sz="2000" dirty="0">
                <a:effectLst/>
                <a:latin typeface="Arial" panose="020B0604020202020204" pitchFamily="34" charset="0"/>
                <a:ea typeface="Calibri" panose="020F0502020204030204" pitchFamily="34" charset="0"/>
                <a:cs typeface="Arial" panose="020B0604020202020204" pitchFamily="34" charset="0"/>
              </a:rPr>
              <a:t>Позже была изобретена и запатентована первая стиральная доска. С её помощью хозяйки могли более эффективно бороться с загрязнениями – её ребристая поверхность позволяла удалять даже глубокие пятна. Стиральная доска с успехом использовалась долгие десятилетия, радуя хоть каким-то облегчением </a:t>
            </a:r>
            <a:r>
              <a:rPr lang="ru-RU" sz="1800" dirty="0">
                <a:effectLst/>
                <a:latin typeface="Arial" panose="020B0604020202020204" pitchFamily="34" charset="0"/>
                <a:ea typeface="Calibri" panose="020F0502020204030204" pitchFamily="34" charset="0"/>
                <a:cs typeface="Arial" panose="020B0604020202020204" pitchFamily="34" charset="0"/>
              </a:rPr>
              <a:t>утомительного процесса стирки.</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sz="4800" dirty="0"/>
          </a:p>
        </p:txBody>
      </p:sp>
      <p:pic>
        <p:nvPicPr>
          <p:cNvPr id="4" name="Рисунок 3" descr="Х.П.Платонов Прачка 1889 г">
            <a:hlinkClick r:id="rId2"/>
            <a:extLst>
              <a:ext uri="{FF2B5EF4-FFF2-40B4-BE49-F238E27FC236}">
                <a16:creationId xmlns:a16="http://schemas.microsoft.com/office/drawing/2014/main" id="{6F4445FC-A850-91DF-C1A7-2F021864A392}"/>
              </a:ext>
            </a:extLst>
          </p:cNvPr>
          <p:cNvPicPr/>
          <p:nvPr/>
        </p:nvPicPr>
        <p:blipFill>
          <a:blip r:embed="rId3" cstate="print"/>
          <a:srcRect/>
          <a:stretch>
            <a:fillRect/>
          </a:stretch>
        </p:blipFill>
        <p:spPr bwMode="auto">
          <a:xfrm>
            <a:off x="1067972" y="2529952"/>
            <a:ext cx="2879190" cy="3826412"/>
          </a:xfrm>
          <a:prstGeom prst="rect">
            <a:avLst/>
          </a:prstGeom>
          <a:ln>
            <a:noFill/>
          </a:ln>
          <a:effectLst>
            <a:softEdge rad="112500"/>
          </a:effectLst>
        </p:spPr>
      </p:pic>
      <p:pic>
        <p:nvPicPr>
          <p:cNvPr id="5" name="Рисунок 4" descr="Прачка Записи в рубрике Прачка Для неторопливых... : LiveInternet - Российский Сервис Онлайн-Дневников">
            <a:extLst>
              <a:ext uri="{FF2B5EF4-FFF2-40B4-BE49-F238E27FC236}">
                <a16:creationId xmlns:a16="http://schemas.microsoft.com/office/drawing/2014/main" id="{70170C30-AF76-91FD-607E-54694CB958AA}"/>
              </a:ext>
            </a:extLst>
          </p:cNvPr>
          <p:cNvPicPr/>
          <p:nvPr/>
        </p:nvPicPr>
        <p:blipFill rotWithShape="1">
          <a:blip r:embed="rId4" cstate="print"/>
          <a:srcRect l="31426" r="11973"/>
          <a:stretch/>
        </p:blipFill>
        <p:spPr bwMode="auto">
          <a:xfrm>
            <a:off x="8474611" y="2358575"/>
            <a:ext cx="2879189" cy="3826412"/>
          </a:xfrm>
          <a:prstGeom prst="rect">
            <a:avLst/>
          </a:prstGeom>
          <a:ln>
            <a:noFill/>
          </a:ln>
          <a:effectLst>
            <a:softEdge rad="112500"/>
          </a:effectLst>
          <a:extLst>
            <a:ext uri="{53640926-AAD7-44D8-BBD7-CCE9431645EC}">
              <a14:shadowObscured xmlns:a14="http://schemas.microsoft.com/office/drawing/2010/main"/>
            </a:ext>
          </a:extLst>
        </p:spPr>
      </p:pic>
      <p:pic>
        <p:nvPicPr>
          <p:cNvPr id="6" name="Рисунок 5" descr="Поездка по Украине в 60-е годы (27 фото) &quot; Невседома - жизнь полна развлечений, Прикольные картинки, Видео, Юмор, Фотографии, Фо">
            <a:extLst>
              <a:ext uri="{FF2B5EF4-FFF2-40B4-BE49-F238E27FC236}">
                <a16:creationId xmlns:a16="http://schemas.microsoft.com/office/drawing/2014/main" id="{37636D23-572A-53D7-1B0E-3F46A0244A7A}"/>
              </a:ext>
            </a:extLst>
          </p:cNvPr>
          <p:cNvPicPr/>
          <p:nvPr/>
        </p:nvPicPr>
        <p:blipFill rotWithShape="1">
          <a:blip r:embed="rId5" cstate="print"/>
          <a:srcRect r="20894"/>
          <a:stretch/>
        </p:blipFill>
        <p:spPr bwMode="auto">
          <a:xfrm>
            <a:off x="4501662" y="2192327"/>
            <a:ext cx="3418449" cy="3992660"/>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05339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CC82FC-B716-A39C-F929-8967877EE33E}"/>
              </a:ext>
            </a:extLst>
          </p:cNvPr>
          <p:cNvSpPr>
            <a:spLocks noGrp="1"/>
          </p:cNvSpPr>
          <p:nvPr>
            <p:ph type="title"/>
          </p:nvPr>
        </p:nvSpPr>
        <p:spPr>
          <a:xfrm>
            <a:off x="416560" y="562709"/>
            <a:ext cx="7010399" cy="5279780"/>
          </a:xfrm>
        </p:spPr>
        <p:txBody>
          <a:bodyPr>
            <a:normAutofit/>
          </a:bodyPr>
          <a:lstStyle/>
          <a:p>
            <a:pPr indent="457200">
              <a:spcBef>
                <a:spcPts val="1200"/>
              </a:spcBef>
              <a:spcAft>
                <a:spcPts val="1200"/>
              </a:spcAft>
            </a:pPr>
            <a:r>
              <a:rPr lang="ru-RU" sz="2000" dirty="0">
                <a:effectLst/>
                <a:latin typeface="Arial" panose="020B0604020202020204" pitchFamily="34" charset="0"/>
                <a:ea typeface="Calibri" panose="020F0502020204030204" pitchFamily="34" charset="0"/>
                <a:cs typeface="Arial" panose="020B0604020202020204" pitchFamily="34" charset="0"/>
              </a:rPr>
              <a:t>Спустя чуть более 50 лет началась уже настоящая история стиральной машины. В 1851-ом году американец Джеймс Кинг изобрел машинку для стирки. Устройство получило самый настоящий барабан, в который закладывалось грязное бельё и заливалась вода. Ни о каком электрическом приводе тогда не могло быть и речи, поэтому агрегат работал на ручной тяге – изобретатель оснастил его специальной ручкой, приводившей барабан в движение</a:t>
            </a:r>
            <a:r>
              <a:rPr lang="ru-RU" sz="2000" dirty="0">
                <a:effectLst/>
                <a:latin typeface="+mn-lt"/>
                <a:ea typeface="Calibri" panose="020F0502020204030204" pitchFamily="34" charset="0"/>
                <a:cs typeface="Times New Roman" panose="02020603050405020304" pitchFamily="18" charset="0"/>
              </a:rPr>
              <a:t>.</a:t>
            </a:r>
            <a:endParaRPr lang="ru-RU" sz="4800" dirty="0">
              <a:latin typeface="+mn-lt"/>
            </a:endParaRPr>
          </a:p>
        </p:txBody>
      </p:sp>
      <p:pic>
        <p:nvPicPr>
          <p:cNvPr id="4" name="Рисунок 3" descr="Стиральная машина Уильяма Блэкстоуна">
            <a:extLst>
              <a:ext uri="{FF2B5EF4-FFF2-40B4-BE49-F238E27FC236}">
                <a16:creationId xmlns:a16="http://schemas.microsoft.com/office/drawing/2014/main" id="{BA25D6DB-42AD-4584-08BB-2FAF54AD86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2710" y="1081014"/>
            <a:ext cx="3631551" cy="4695971"/>
          </a:xfrm>
          <a:prstGeom prst="rect">
            <a:avLst/>
          </a:prstGeom>
          <a:ln>
            <a:noFill/>
          </a:ln>
          <a:effectLst>
            <a:softEdge rad="112500"/>
          </a:effectLst>
        </p:spPr>
      </p:pic>
    </p:spTree>
    <p:extLst>
      <p:ext uri="{BB962C8B-B14F-4D97-AF65-F5344CB8AC3E}">
        <p14:creationId xmlns:p14="http://schemas.microsoft.com/office/powerpoint/2010/main" val="2585629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CC82FC-B716-A39C-F929-8967877EE33E}"/>
              </a:ext>
            </a:extLst>
          </p:cNvPr>
          <p:cNvSpPr>
            <a:spLocks noGrp="1"/>
          </p:cNvSpPr>
          <p:nvPr>
            <p:ph type="title"/>
          </p:nvPr>
        </p:nvSpPr>
        <p:spPr>
          <a:xfrm>
            <a:off x="838200" y="1124781"/>
            <a:ext cx="10515600" cy="1325563"/>
          </a:xfrm>
        </p:spPr>
        <p:txBody>
          <a:bodyPr>
            <a:noAutofit/>
          </a:bodyPr>
          <a:lstStyle/>
          <a:p>
            <a:pPr indent="449580">
              <a:lnSpc>
                <a:spcPct val="107000"/>
              </a:lnSpc>
              <a:spcAft>
                <a:spcPts val="800"/>
              </a:spcAft>
            </a:pPr>
            <a:r>
              <a:rPr lang="ru-RU" sz="2000" dirty="0">
                <a:effectLst/>
                <a:latin typeface="Arial" panose="020B0604020202020204" pitchFamily="34" charset="0"/>
                <a:ea typeface="Calibri" panose="020F0502020204030204" pitchFamily="34" charset="0"/>
                <a:cs typeface="Arial" panose="020B0604020202020204" pitchFamily="34" charset="0"/>
              </a:rPr>
              <a:t>До окончания девятнадцатого столетия основная масса стиральных машин работала исключительно при помощи живой силы. То есть, при помощи различного домашнего скота или силы людей. </a:t>
            </a:r>
            <a:br>
              <a:rPr lang="ru-RU" sz="2000" dirty="0">
                <a:effectLst/>
                <a:latin typeface="Arial" panose="020B0604020202020204" pitchFamily="34" charset="0"/>
                <a:ea typeface="Calibri" panose="020F0502020204030204" pitchFamily="34" charset="0"/>
                <a:cs typeface="Arial" panose="020B0604020202020204" pitchFamily="34" charset="0"/>
              </a:rPr>
            </a:br>
            <a:r>
              <a:rPr lang="ru-RU" sz="2000" dirty="0">
                <a:effectLst/>
                <a:latin typeface="Arial" panose="020B0604020202020204" pitchFamily="34" charset="0"/>
                <a:ea typeface="Calibri" panose="020F0502020204030204" pitchFamily="34" charset="0"/>
                <a:cs typeface="Arial" panose="020B0604020202020204" pitchFamily="34" charset="0"/>
              </a:rPr>
              <a:t>Революцией в развитии стиральных машин стало применение мотора — на первых порах это мог быть как бензиновый двигатель внутреннего сгорания, так и электродвигатель.</a:t>
            </a:r>
            <a:br>
              <a:rPr lang="ru-RU" sz="2000" dirty="0">
                <a:effectLst/>
                <a:latin typeface="Arial" panose="020B0604020202020204" pitchFamily="34" charset="0"/>
                <a:ea typeface="Calibri" panose="020F0502020204030204" pitchFamily="34" charset="0"/>
                <a:cs typeface="Arial" panose="020B0604020202020204" pitchFamily="34" charset="0"/>
              </a:rPr>
            </a:br>
            <a:endParaRPr lang="ru-RU" sz="4800" dirty="0">
              <a:latin typeface="Arial" panose="020B0604020202020204" pitchFamily="34" charset="0"/>
              <a:cs typeface="Arial" panose="020B0604020202020204" pitchFamily="34" charset="0"/>
            </a:endParaRPr>
          </a:p>
        </p:txBody>
      </p:sp>
      <p:pic>
        <p:nvPicPr>
          <p:cNvPr id="4" name="Рисунок 3" descr="Выбираем стиральную машину правильно">
            <a:extLst>
              <a:ext uri="{FF2B5EF4-FFF2-40B4-BE49-F238E27FC236}">
                <a16:creationId xmlns:a16="http://schemas.microsoft.com/office/drawing/2014/main" id="{92B7CAEB-AB79-F930-4005-70644354DCB6}"/>
              </a:ext>
            </a:extLst>
          </p:cNvPr>
          <p:cNvPicPr/>
          <p:nvPr/>
        </p:nvPicPr>
        <p:blipFill rotWithShape="1">
          <a:blip r:embed="rId2" cstate="print"/>
          <a:srcRect t="8182" r="7168" b="7851"/>
          <a:stretch/>
        </p:blipFill>
        <p:spPr bwMode="auto">
          <a:xfrm>
            <a:off x="2011680" y="2687881"/>
            <a:ext cx="3319975" cy="3631639"/>
          </a:xfrm>
          <a:prstGeom prst="rect">
            <a:avLst/>
          </a:prstGeom>
          <a:ln>
            <a:noFill/>
          </a:ln>
          <a:effectLst>
            <a:softEdge rad="112500"/>
          </a:effectLst>
          <a:extLst>
            <a:ext uri="{53640926-AAD7-44D8-BBD7-CCE9431645EC}">
              <a14:shadowObscured xmlns:a14="http://schemas.microsoft.com/office/drawing/2010/main"/>
            </a:ext>
          </a:extLst>
        </p:spPr>
      </p:pic>
      <p:pic>
        <p:nvPicPr>
          <p:cNvPr id="5" name="Рисунок 4" descr="SHOKOLADNICA.com.ua - Домашняя энциклопедия для женщин">
            <a:extLst>
              <a:ext uri="{FF2B5EF4-FFF2-40B4-BE49-F238E27FC236}">
                <a16:creationId xmlns:a16="http://schemas.microsoft.com/office/drawing/2014/main" id="{E85AEEEB-59D3-1986-9573-774FBCC964FA}"/>
              </a:ext>
            </a:extLst>
          </p:cNvPr>
          <p:cNvPicPr/>
          <p:nvPr/>
        </p:nvPicPr>
        <p:blipFill>
          <a:blip r:embed="rId3" cstate="print"/>
          <a:srcRect/>
          <a:stretch>
            <a:fillRect/>
          </a:stretch>
        </p:blipFill>
        <p:spPr bwMode="auto">
          <a:xfrm>
            <a:off x="6004560" y="2747669"/>
            <a:ext cx="3142957" cy="3571851"/>
          </a:xfrm>
          <a:prstGeom prst="rect">
            <a:avLst/>
          </a:prstGeom>
          <a:ln>
            <a:noFill/>
          </a:ln>
          <a:effectLst>
            <a:softEdge rad="112500"/>
          </a:effectLst>
        </p:spPr>
      </p:pic>
    </p:spTree>
    <p:extLst>
      <p:ext uri="{BB962C8B-B14F-4D97-AF65-F5344CB8AC3E}">
        <p14:creationId xmlns:p14="http://schemas.microsoft.com/office/powerpoint/2010/main" val="716917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CC82FC-B716-A39C-F929-8967877EE33E}"/>
              </a:ext>
            </a:extLst>
          </p:cNvPr>
          <p:cNvSpPr>
            <a:spLocks noGrp="1"/>
          </p:cNvSpPr>
          <p:nvPr>
            <p:ph type="title"/>
          </p:nvPr>
        </p:nvSpPr>
        <p:spPr>
          <a:xfrm>
            <a:off x="838200" y="766689"/>
            <a:ext cx="10515600" cy="2251466"/>
          </a:xfrm>
        </p:spPr>
        <p:txBody>
          <a:bodyPr>
            <a:normAutofit fontScale="90000"/>
          </a:bodyPr>
          <a:lstStyle/>
          <a:p>
            <a:pPr indent="449580">
              <a:lnSpc>
                <a:spcPct val="107000"/>
              </a:lnSpc>
              <a:spcAft>
                <a:spcPts val="800"/>
              </a:spcAft>
            </a:pPr>
            <a:r>
              <a:rPr lang="ru-RU" sz="2200" dirty="0">
                <a:effectLst/>
                <a:latin typeface="Arial" panose="020B0604020202020204" pitchFamily="34" charset="0"/>
                <a:ea typeface="Calibri" panose="020F0502020204030204" pitchFamily="34" charset="0"/>
                <a:cs typeface="Times New Roman" panose="02020603050405020304" pitchFamily="18" charset="0"/>
              </a:rPr>
              <a:t>Первая стиральная машина называлась «Гера» - это была простая дубовая бочка с электроприводом и мешалкой. В 1901 году стартовало серийное производство дубовых прачек, которые неожиданно получили огромный успех во всей Европе. В истории техники принято считать этот год - годом рождения современной стиральной машины.</a:t>
            </a:r>
            <a:br>
              <a:rPr lang="ru-RU" sz="2200" dirty="0">
                <a:effectLst/>
                <a:latin typeface="Calibri" panose="020F0502020204030204" pitchFamily="34" charset="0"/>
                <a:ea typeface="Calibri" panose="020F0502020204030204" pitchFamily="34" charset="0"/>
                <a:cs typeface="Times New Roman" panose="02020603050405020304" pitchFamily="18" charset="0"/>
              </a:rPr>
            </a:br>
            <a:r>
              <a:rPr lang="ru-RU" sz="2200" dirty="0">
                <a:effectLst/>
                <a:latin typeface="Arial" panose="020B0604020202020204" pitchFamily="34" charset="0"/>
                <a:ea typeface="Calibri" panose="020F0502020204030204" pitchFamily="34" charset="0"/>
                <a:cs typeface="Times New Roman" panose="02020603050405020304" pitchFamily="18" charset="0"/>
              </a:rPr>
              <a:t>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4" name="Рисунок 3" descr="ЭВОЛЮЦИЯ СТИРАЛЬНЫХ МАШИН. Комментарии : LiveInternet - Российский Сервис Онлайн-Дневников">
            <a:extLst>
              <a:ext uri="{FF2B5EF4-FFF2-40B4-BE49-F238E27FC236}">
                <a16:creationId xmlns:a16="http://schemas.microsoft.com/office/drawing/2014/main" id="{C0C6ECBB-B6AA-24CE-CB3B-C2A36115AC88}"/>
              </a:ext>
            </a:extLst>
          </p:cNvPr>
          <p:cNvPicPr/>
          <p:nvPr/>
        </p:nvPicPr>
        <p:blipFill>
          <a:blip r:embed="rId2" cstate="print"/>
          <a:srcRect/>
          <a:stretch>
            <a:fillRect/>
          </a:stretch>
        </p:blipFill>
        <p:spPr bwMode="auto">
          <a:xfrm>
            <a:off x="2124222" y="2228532"/>
            <a:ext cx="3413761" cy="4158199"/>
          </a:xfrm>
          <a:prstGeom prst="rect">
            <a:avLst/>
          </a:prstGeom>
          <a:ln>
            <a:noFill/>
          </a:ln>
          <a:effectLst>
            <a:softEdge rad="112500"/>
          </a:effectLst>
        </p:spPr>
      </p:pic>
      <p:pic>
        <p:nvPicPr>
          <p:cNvPr id="5" name="Рисунок 4" descr="Стирка в XIX веке &quot; Свалка отборных новостей!">
            <a:extLst>
              <a:ext uri="{FF2B5EF4-FFF2-40B4-BE49-F238E27FC236}">
                <a16:creationId xmlns:a16="http://schemas.microsoft.com/office/drawing/2014/main" id="{A2EF2665-D77D-E933-F592-F5EF1A52D311}"/>
              </a:ext>
            </a:extLst>
          </p:cNvPr>
          <p:cNvPicPr/>
          <p:nvPr/>
        </p:nvPicPr>
        <p:blipFill>
          <a:blip r:embed="rId3" cstate="print"/>
          <a:srcRect/>
          <a:stretch>
            <a:fillRect/>
          </a:stretch>
        </p:blipFill>
        <p:spPr bwMode="auto">
          <a:xfrm>
            <a:off x="6654019" y="2228532"/>
            <a:ext cx="2773241" cy="4158199"/>
          </a:xfrm>
          <a:prstGeom prst="rect">
            <a:avLst/>
          </a:prstGeom>
          <a:ln>
            <a:noFill/>
          </a:ln>
          <a:effectLst>
            <a:softEdge rad="112500"/>
          </a:effectLst>
        </p:spPr>
      </p:pic>
    </p:spTree>
    <p:extLst>
      <p:ext uri="{BB962C8B-B14F-4D97-AF65-F5344CB8AC3E}">
        <p14:creationId xmlns:p14="http://schemas.microsoft.com/office/powerpoint/2010/main" val="165620356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467</TotalTime>
  <Words>1535</Words>
  <Application>Microsoft Office PowerPoint</Application>
  <PresentationFormat>Широкоэкранный</PresentationFormat>
  <Paragraphs>19</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Calibri</vt:lpstr>
      <vt:lpstr>Calibri Light</vt:lpstr>
      <vt:lpstr>Times New Roman</vt:lpstr>
      <vt:lpstr>Тема Office</vt:lpstr>
      <vt:lpstr>Всероссийский профориентационный конкурс  «Лига открытий»  Чистота-залог здоровья!»</vt:lpstr>
      <vt:lpstr>Презентация PowerPoint</vt:lpstr>
      <vt:lpstr>Презентация PowerPoint</vt:lpstr>
      <vt:lpstr>История стиральной машины Стирка считалась очень тяжёлой работой. На Руси (да и в некоторых других странах) для стирки часто использовали валёк — плоский деревянный брусок с короткой рукояткой. Мыльное бельё клали на ровную поверхность, на доски и били по нему вальком, проходя несколько раз. </vt:lpstr>
      <vt:lpstr>Первая стиральная "машина" представляла собой обычную дубовую бочку, в которую наливалась вода. До кипения ее доводили с помощью раскаленных камней, которые бросали в воду. Потом клали в кипяток белье, пускали мешочек с распаренной в печке золой (щелоком) и все тщательно перемешивали.</vt:lpstr>
      <vt:lpstr>После стирки полоскали белье на речке. Позже была изобретена и запатентована первая стиральная доска. С её помощью хозяйки могли более эффективно бороться с загрязнениями – её ребристая поверхность позволяла удалять даже глубокие пятна. Стиральная доска с успехом использовалась долгие десятилетия, радуя хоть каким-то облегчением утомительного процесса стирки. </vt:lpstr>
      <vt:lpstr>Спустя чуть более 50 лет началась уже настоящая история стиральной машины. В 1851-ом году американец Джеймс Кинг изобрел машинку для стирки. Устройство получило самый настоящий барабан, в который закладывалось грязное бельё и заливалась вода. Ни о каком электрическом приводе тогда не могло быть и речи, поэтому агрегат работал на ручной тяге – изобретатель оснастил его специальной ручкой, приводившей барабан в движение.</vt:lpstr>
      <vt:lpstr>До окончания девятнадцатого столетия основная масса стиральных машин работала исключительно при помощи живой силы. То есть, при помощи различного домашнего скота или силы людей.  Революцией в развитии стиральных машин стало применение мотора — на первых порах это мог быть как бензиновый двигатель внутреннего сгорания, так и электродвигатель. </vt:lpstr>
      <vt:lpstr>Первая стиральная машина называлась «Гера» - это была простая дубовая бочка с электроприводом и мешалкой. В 1901 году стартовало серийное производство дубовых прачек, которые неожиданно получили огромный успех во всей Европе. В истории техники принято считать этот год - годом рождения современной стиральной машины.   </vt:lpstr>
      <vt:lpstr>Новую страницу в истории стиральных машин открыл еще один американец Алва Фишер: он придумал "электрическую прачку". Это первая машинка с электрическим приводом. У нее был деревянный барабан, вращавшийся то в одну, то в другую сторону.  Позже была изобретена первая в мире стиральная машина-автомат. Это была машина активаторного типа, внутри металлической бочки были плоские лопасти, приводимые в движение электричеством. На протяжении долгого времени самым сложным режимом был процесс отжима. После стирки необходимо отжимание постиранных вещей. Как можно облегчить этот процесс? 1861 год нас порадовал первыми валками для стирки. Между них располагалась мокрая вещь, а путем вращения ручки создавалось вращение валиков. Вещь проходила через плотно прижатые валики, а вода отжималась. Точно такие же валки можно найти на полуавтоматических стиральных машинах, которые еще недавно использовались для стирки.</vt:lpstr>
      <vt:lpstr> Позже, придуманная инженерами центрифуга значительно его упростила. Вскоре центрифугу можно было купить в качестве дополнения к стиральной машине. Через некоторое время центрифугу и стиралку объединили, и появилась машина с двумя разными отделениями: одно для стирки, другое для отжима. В 1950–х годах в устройства впервые встроили программу отжима.   Техническая эволюция стиральных машин сопровождалась и их эстетическим совершенствованием. Кроме инженеров над этими изделиями работали еще и дизайнеры.</vt:lpstr>
      <vt:lpstr>В1930-е годы в стиральных машинах появляются механические таймеры и сливные насосы с электрическим мотором. Позднее создано программное устройство для стиральной машины (программы набиваются на перфокартах). Выпущена первая в автоматическая стиральная машина.</vt:lpstr>
      <vt:lpstr>В середине 1990-х годов разработаны стиральные машины с системой управления, работающей на принципах «размытой логики» (FuzzyLogic) и позволяющей реализовать огромное число программ стирки.</vt:lpstr>
      <vt:lpstr>Сегодня существует множество машин-автоматов барабанного типа с особым программным управлением. Если необходимо постирать белье, то для этого практически ничего не надо делать. Загрузить белье в машинку, насыпать порошка, выбрать режим работы, нажать кнопку «Старт». Машинка сама замочит белье, постирает, выжмет, а иногда и высушит. Вот таких высот достигла современная наука. Электронный интеллект под названием UseLogic, применяемый в стиральных машинах последнего поколения, анализирует, корректирует и оптимизирует процесс стирки. Работа с такой стиральной машиной напоминает общение с компьютером: при необходимости с сенсорного дисплея машины можно войти в программу «Помощник», которая поможет выбрать нужный режим работы машины и наиболее подходящую из дополнительных функций.</vt:lpstr>
      <vt:lpstr>В результате путешествия у нас возник вопрос: «Выпускались ли на Урале стиральные машины? Если да, то какие?». С этим вопросом мы обратились к машинисту по стирке белья и ремонту спецодежды - Наталье Яковлевне, когда посетили прачечную детского сада. Она поделилась своими воспоминаниями. Инженерам Уральского машиностроительного завода была поставлена задача сделать максимально легкую и компактную стиральную машину с мини-электродвигателем. В конструкторском отделе закипела работа. Так в 1973 году с конвейера «Уралмашзавода» вышла стиральная машина под названием «Малютка». Удалось найти самый подходящий материал — пластик. Он выдерживал и низкие, и высокие температуры. Производство «Малюток» запустили в 1973 году в поселке Красном, недалеко от Верхней Пышмы Через пять лет (в 1978 году) разработка конструкторского бюро получила «Знак качества».</vt:lpstr>
      <vt:lpstr>Как устроен механизм машины и принцип ее работы мы узнали в интернет ресурсах. Выделили пять важнейших элементов: Загрузочный бак для вещей.  Он сделан из пластика. Блок активатора. Выглядит как плоская вращающаяся окружность с лопастями. Блок активатора расположен на дне агрегата, в редких случаях на боковой стенке. Активатор необходим для обеспечения встряски во время стирки, а также для дополнительной фиксации бака.  Электродвижок, обеспечивающий питание. Важнейший элемент в системе машины. Движок отвечает за корректную работу блока активатора.  Блок конденсатора. Конденсатор отвечает за баланс питания внутри системы малютки. Этот элемент также гарантирует безопасность аппарата при перепадах напряжения в сети.  Панель управления прибором. Малютка, как и каждая стиральная машина, располагает отдельной панелью для упрощения управления. В распоряжении хозяйки ручка регулировки времени.</vt:lpstr>
      <vt:lpstr>Работала «Малютка» простым образом. Необходимо заблаговременно заполнить бак грязными вещами, добавить порошок и залить водой (лучше горячей или тёплой). Затем, прибор необходимо запитать от сети и установить требуемое время работы. Движок начнет распределять энергию, приводя в движение блок активатора, а вещи начнут перемешиваться внутри бака. Когда работа окончена, следует слить загрязненную воду с помощью сливного шланга. На сегодняшний день завод выпуском машин «Малютка» не занимается, что обусловлено невысоким спросом на данную продукцию. </vt:lpstr>
      <vt:lpstr>История создания стиральных машин пишется и по сей день. Новинки появляются практически каждый месяц, Какие черты приобретают новые модели? - Снижается энергопотребление – производители активно работают над тем, чтобы стиральные машины были как можно более экономичными. - Снижается уровень шума – если первые машины были весьма шумными, то сегодня рядом с некоторыми моделями можно укачивать детей. Повышается качество стирки – разработчики работают над технологиями, позволяющими улучшить стирку без увеличения количества порошка. - Улучшается управление – появились машины, позволяющие запустить стирку нажатием одной кнопки. Стиральные машины становятся умными и экономичными. Они умеют стирать любые типы белья, умеют анализировать его вес и самостоятельно определять необходимое количество стирального порошка, умеют сушить вещи. Самые умные модели даже могут автоматически обновлять микропрограмму через интернет. Среди машин с новыми технологиями можно отметить и стиральные машины с сотовым барабаном, где за идею взято расположение пчелиных сот.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Всероссийский профориентационный конкурс «ИКарёнок» Проект «Чистота-залог здоровья!» Инженерная тетрадь.</dc:title>
  <dc:creator>madou505@outlook.com</dc:creator>
  <cp:lastModifiedBy>madou505@outlook.com</cp:lastModifiedBy>
  <cp:revision>19</cp:revision>
  <dcterms:created xsi:type="dcterms:W3CDTF">2023-01-13T09:28:28Z</dcterms:created>
  <dcterms:modified xsi:type="dcterms:W3CDTF">2023-01-20T09:16:42Z</dcterms:modified>
</cp:coreProperties>
</file>