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8" r:id="rId2"/>
    <p:sldId id="260" r:id="rId3"/>
    <p:sldId id="300" r:id="rId4"/>
    <p:sldId id="261" r:id="rId5"/>
    <p:sldId id="262" r:id="rId6"/>
    <p:sldId id="309" r:id="rId7"/>
    <p:sldId id="310" r:id="rId8"/>
    <p:sldId id="311" r:id="rId9"/>
    <p:sldId id="263" r:id="rId10"/>
    <p:sldId id="265" r:id="rId11"/>
    <p:sldId id="302" r:id="rId12"/>
    <p:sldId id="301" r:id="rId13"/>
    <p:sldId id="303" r:id="rId14"/>
    <p:sldId id="304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96" r:id="rId24"/>
    <p:sldId id="276" r:id="rId25"/>
    <p:sldId id="277" r:id="rId26"/>
    <p:sldId id="278" r:id="rId27"/>
    <p:sldId id="297" r:id="rId28"/>
    <p:sldId id="279" r:id="rId29"/>
    <p:sldId id="280" r:id="rId30"/>
    <p:sldId id="281" r:id="rId31"/>
    <p:sldId id="282" r:id="rId32"/>
    <p:sldId id="283" r:id="rId33"/>
    <p:sldId id="298" r:id="rId34"/>
    <p:sldId id="299" r:id="rId35"/>
    <p:sldId id="305" r:id="rId36"/>
    <p:sldId id="284" r:id="rId37"/>
    <p:sldId id="306" r:id="rId38"/>
    <p:sldId id="307" r:id="rId39"/>
    <p:sldId id="308" r:id="rId40"/>
    <p:sldId id="285" r:id="rId41"/>
    <p:sldId id="295" r:id="rId4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937" autoAdjust="0"/>
  </p:normalViewPr>
  <p:slideViewPr>
    <p:cSldViewPr>
      <p:cViewPr varScale="1">
        <p:scale>
          <a:sx n="135" d="100"/>
          <a:sy n="135" d="100"/>
        </p:scale>
        <p:origin x="90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64760-A185-4502-8C41-B764F41EC264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23432-1FF9-44BF-AFA9-334D324D8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2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35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7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66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7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699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0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406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01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2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4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78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95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34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32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5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7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92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0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87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6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23432-1FF9-44BF-AFA9-334D324D8F73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25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82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1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9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2054051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52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832" y="4788046"/>
            <a:ext cx="2804167" cy="33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4625162"/>
            <a:ext cx="2133600" cy="273844"/>
          </a:xfrm>
        </p:spPr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31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067694"/>
            <a:ext cx="7772400" cy="1296144"/>
          </a:xfrm>
        </p:spPr>
        <p:txBody>
          <a:bodyPr anchor="t"/>
          <a:lstStyle>
            <a:lvl1pPr algn="r">
              <a:defRPr sz="4000" b="0" cap="all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83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3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56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96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2DD5-710B-4C95-A99B-1B9BEE2B0362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C761D-DD7F-40DB-B5A5-4965E9905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52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gosuslugi.ru/24225/11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gosuslugi.ru/" TargetMode="Externa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cid:image004.jpg@01D5A148.B9E900F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995686"/>
            <a:ext cx="6802506" cy="1102519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детей в 1-ый класс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</a:t>
            </a:r>
            <a:r>
              <a:rPr lang="en-US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год </a:t>
            </a:r>
            <a:b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общеобразовательные организации, расположенные на территории муниципального образования «город Екатеринбург»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95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регистрации на ЕПГУ (нет учетной записи)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22" y="2024140"/>
            <a:ext cx="782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Если родитель не был зарегистрирован на ЕПГУ </a:t>
            </a:r>
            <a:endParaRPr lang="ru-RU" dirty="0" smtClean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 smtClean="0"/>
              <a:t>(</a:t>
            </a:r>
            <a:r>
              <a:rPr lang="ru-RU" dirty="0"/>
              <a:t>не получал, не подтверждал </a:t>
            </a:r>
            <a:r>
              <a:rPr lang="ru-RU" dirty="0" smtClean="0"/>
              <a:t>учетную запись), </a:t>
            </a:r>
            <a:endParaRPr lang="ru-RU" dirty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т</a:t>
            </a:r>
            <a:r>
              <a:rPr lang="ru-RU" dirty="0" smtClean="0"/>
              <a:t>о можно подойти </a:t>
            </a:r>
            <a:r>
              <a:rPr lang="ru-RU" dirty="0"/>
              <a:t>в отделения </a:t>
            </a:r>
            <a:r>
              <a:rPr lang="ru-RU" b="1" dirty="0" smtClean="0"/>
              <a:t>МКУ </a:t>
            </a:r>
            <a:r>
              <a:rPr lang="ru-RU" b="1" dirty="0"/>
              <a:t>ЦМУ </a:t>
            </a:r>
            <a:r>
              <a:rPr lang="ru-RU" dirty="0" smtClean="0"/>
              <a:t>или </a:t>
            </a:r>
            <a:r>
              <a:rPr lang="ru-RU" b="1" dirty="0"/>
              <a:t>ГБУ СО МФЦ</a:t>
            </a:r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/>
              <a:t>и вместе с консультантами в зоне общественного доступа заполнить необходимые данные </a:t>
            </a:r>
            <a:r>
              <a:rPr lang="ru-RU" dirty="0" smtClean="0"/>
              <a:t>для регистрации на </a:t>
            </a:r>
            <a:r>
              <a:rPr lang="ru-RU" dirty="0"/>
              <a:t>ЕПГУ </a:t>
            </a:r>
            <a:endParaRPr lang="ru-RU" dirty="0" smtClean="0"/>
          </a:p>
          <a:p>
            <a:pPr marL="109728" algn="ctr">
              <a:buClr>
                <a:schemeClr val="accent3"/>
              </a:buClr>
              <a:defRPr/>
            </a:pPr>
            <a:r>
              <a:rPr lang="ru-RU" dirty="0" smtClean="0"/>
              <a:t>и </a:t>
            </a:r>
            <a:r>
              <a:rPr lang="ru-RU" dirty="0"/>
              <a:t>получить подтверждение учетной записи</a:t>
            </a:r>
          </a:p>
          <a:p>
            <a:pPr marL="109728">
              <a:defRPr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963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72200"/>
            <a:ext cx="420439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buFontTx/>
              <a:buChar char="•"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Ваша </a:t>
            </a:r>
            <a:r>
              <a:rPr lang="ru-RU" sz="1200" dirty="0">
                <a:ea typeface="Calibri" panose="020F0502020204030204" pitchFamily="34" charset="0"/>
                <a:cs typeface="Arial" panose="020B0604020202020204" pitchFamily="34" charset="0"/>
              </a:rPr>
              <a:t>учетная запись на сайте «</a:t>
            </a:r>
            <a:r>
              <a:rPr lang="ru-RU" sz="1200" dirty="0" err="1">
                <a:ea typeface="Calibri" panose="020F0502020204030204" pitchFamily="34" charset="0"/>
                <a:cs typeface="Arial" panose="020B0604020202020204" pitchFamily="34" charset="0"/>
              </a:rPr>
              <a:t>Госуслуги</a:t>
            </a:r>
            <a:r>
              <a:rPr 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»;</a:t>
            </a:r>
          </a:p>
          <a:p>
            <a:pPr lvl="0">
              <a:buFontTx/>
              <a:buChar char="•"/>
            </a:pPr>
            <a:endParaRPr lang="ru-RU" altLang="ru-RU" sz="12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начала 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записи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обновите Ваш 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браузер, специалисты </a:t>
            </a: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службы сопровождения Единого портала рекомендуют использовать </a:t>
            </a:r>
            <a:r>
              <a:rPr kumimoji="0" lang="en-US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чистите кэш (историю браузера);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Рисунок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36" y="755472"/>
            <a:ext cx="37719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263393"/>
            <a:ext cx="433821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 smtClean="0">
                <a:ea typeface="Calibri" panose="020F0502020204030204" pitchFamily="34" charset="0"/>
                <a:cs typeface="Arial" panose="020B0604020202020204" pitchFamily="34" charset="0"/>
              </a:rPr>
              <a:t>пр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оверьте баланс услуги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он был положительным, так как обычно провайдеры списывают оплату в начале нового дня;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altLang="ru-RU" sz="1200" dirty="0"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братите внимание на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то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что время начала записи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декабря в 00:00. До этого времени запись не будет доступна;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 Ссылка на услугу была изменена. Используйте рекомендуемые методы перехода к форме заявления.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6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972185"/>
            <a:ext cx="3600400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 1:</a:t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Открыть карточку услуги по прямой ссылке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https://www.gosuslugi.ru/24225/11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anose="020F050202020403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Если Вы не авторизованы на портале,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 нажмите на кнопку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Войти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в соответствующем шаге карточке услуги: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78992"/>
            <a:ext cx="49911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80012" y="4340404"/>
            <a:ext cx="37444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1" u="none" strike="noStrike" cap="none" normalizeH="0" baseline="0" dirty="0" smtClean="0">
                <a:ln>
                  <a:noFill/>
                </a:ln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1 Состояние карточки услуги в неавторизованном состоянии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0824" y="806311"/>
            <a:ext cx="646232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открытия записи карточка услуги в авторизованном состоянии будет выглядеть так: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5" descr="screencapture-gosuslugi-ru-24225-11-2019-12-12-21_06_3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82"/>
          <a:stretch/>
        </p:blipFill>
        <p:spPr bwMode="auto">
          <a:xfrm>
            <a:off x="1388251" y="1274080"/>
            <a:ext cx="6811261" cy="345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18788" y="8008254"/>
            <a:ext cx="64623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84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586" y="60109"/>
            <a:ext cx="7180800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18788" y="8008254"/>
            <a:ext cx="64623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2005" y="727270"/>
            <a:ext cx="677996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После открытия записи станет доступна кнопка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услугу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карточка услуги в авторизованном состоянии будет выглядеть так: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7" name="Рисунок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6" b="70492"/>
          <a:stretch/>
        </p:blipFill>
        <p:spPr bwMode="auto">
          <a:xfrm>
            <a:off x="1078033" y="1208254"/>
            <a:ext cx="6734327" cy="32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21238" y="8780709"/>
            <a:ext cx="67799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 кнопку 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Получить услугу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переходите к заполнению формы заявления.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551995"/>
            <a:ext cx="6318448" cy="275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Нажать на кнопку «Получить услугу» и 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перейти 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 заполнению формы заявления.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4327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500" dirty="0" smtClean="0">
                <a:latin typeface="+mn-lt"/>
                <a:cs typeface="+mn-cs"/>
              </a:rPr>
              <a:t>Способ 2:</a:t>
            </a:r>
            <a:endParaRPr lang="ru-RU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В адресной строке набрать </a:t>
            </a:r>
            <a:r>
              <a:rPr lang="en-US" altLang="ru-RU" sz="1600" dirty="0">
                <a:latin typeface="+mn-lt"/>
                <a:cs typeface="+mn-cs"/>
                <a:hlinkClick r:id="rId5"/>
              </a:rPr>
              <a:t>www.gosuslugi.ru</a:t>
            </a:r>
            <a:endParaRPr lang="en-US" altLang="ru-RU" sz="1600" dirty="0">
              <a:latin typeface="+mn-lt"/>
              <a:cs typeface="+mn-cs"/>
            </a:endParaRPr>
          </a:p>
          <a:p>
            <a:pPr eaLnBrk="1" hangingPunct="1"/>
            <a:r>
              <a:rPr lang="ru-RU" altLang="ru-RU" sz="1600" dirty="0">
                <a:latin typeface="+mn-lt"/>
                <a:cs typeface="+mn-cs"/>
              </a:rPr>
              <a:t>Нажать кнопку «Личный кабинет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23528" y="2715766"/>
            <a:ext cx="8690901" cy="1504988"/>
            <a:chOff x="323528" y="2715766"/>
            <a:chExt cx="8690901" cy="150498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38" t="3101" r="18107" b="71699"/>
            <a:stretch/>
          </p:blipFill>
          <p:spPr>
            <a:xfrm>
              <a:off x="323528" y="2715766"/>
              <a:ext cx="8690901" cy="150498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899592" y="2715766"/>
              <a:ext cx="1224136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740352" y="3246680"/>
              <a:ext cx="1224136" cy="33318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7796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Ввести логин, пароль и нажать кнопку «Войти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</a:t>
            </a:r>
            <a:r>
              <a:rPr lang="ru-RU" altLang="ru-RU" sz="1600" dirty="0" smtClean="0">
                <a:latin typeface="+mn-lt"/>
                <a:cs typeface="+mn-cs"/>
              </a:rPr>
              <a:t>).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395536" y="2206569"/>
            <a:ext cx="2016224" cy="277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2699792" y="2212544"/>
            <a:ext cx="2016224" cy="279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Проверить местоположение (должно быть указано – Екатеринбург)</a:t>
            </a:r>
          </a:p>
          <a:p>
            <a:r>
              <a:rPr lang="ru-RU" altLang="ru-RU" sz="1600" dirty="0">
                <a:latin typeface="+mn-lt"/>
                <a:cs typeface="+mn-cs"/>
              </a:rPr>
              <a:t>Если местоположение не указано или указано неверно, вручную установить «Екатеринбург»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t="3101" r="18500" b="25500"/>
          <a:stretch/>
        </p:blipFill>
        <p:spPr>
          <a:xfrm>
            <a:off x="1383154" y="1955932"/>
            <a:ext cx="5585604" cy="27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347614"/>
            <a:ext cx="3600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Установить флаг «Выбрать вручную».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Ввести в строке ввода «Екатеринбург».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Выбрать появившееся сверху местоположение «Екатеринбург».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Нажать кнопку «Сохранить».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9919" t="27601" r="29919" b="24100"/>
          <a:stretch/>
        </p:blipFill>
        <p:spPr>
          <a:xfrm>
            <a:off x="3995936" y="1340101"/>
            <a:ext cx="4983868" cy="337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раздел «Услуги», в «Каталоге </a:t>
            </a:r>
            <a:r>
              <a:rPr lang="ru-RU" altLang="ru-RU" sz="1600" dirty="0" err="1" smtClean="0">
                <a:latin typeface="+mn-lt"/>
                <a:cs typeface="+mn-cs"/>
              </a:rPr>
              <a:t>госуслуг</a:t>
            </a:r>
            <a:r>
              <a:rPr lang="ru-RU" altLang="ru-RU" sz="1600" dirty="0" smtClean="0">
                <a:latin typeface="+mn-lt"/>
                <a:cs typeface="+mn-cs"/>
              </a:rPr>
              <a:t>» выбрать подраздел «Образование».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15816" y="1033866"/>
            <a:ext cx="4840412" cy="3848278"/>
            <a:chOff x="2915816" y="1033866"/>
            <a:chExt cx="4840412" cy="38482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17713" t="6601" r="18894" b="3800"/>
            <a:stretch/>
          </p:blipFill>
          <p:spPr>
            <a:xfrm>
              <a:off x="2915816" y="1033866"/>
              <a:ext cx="4840412" cy="3848278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4879006" y="1232502"/>
              <a:ext cx="413073" cy="33113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15816" y="4476144"/>
              <a:ext cx="1152128" cy="4060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966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915566"/>
            <a:ext cx="7828872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15.12.2019 – 23.01.2020 </a:t>
            </a:r>
            <a:r>
              <a:rPr lang="ru-RU" sz="1500" dirty="0"/>
              <a:t>–  прием детей, имеющих право на получение мест в муниципальных образовательных учреждениях</a:t>
            </a:r>
            <a:r>
              <a:rPr lang="ru-RU" dirty="0"/>
              <a:t> </a:t>
            </a:r>
            <a:r>
              <a:rPr lang="ru-RU" sz="1500" b="1" dirty="0"/>
              <a:t>в первоочередном </a:t>
            </a:r>
            <a:r>
              <a:rPr lang="ru-RU" sz="1500" b="1" dirty="0" smtClean="0"/>
              <a:t>порядке</a:t>
            </a:r>
            <a:r>
              <a:rPr lang="ru-RU" sz="1500" b="1" dirty="0"/>
              <a:t>,</a:t>
            </a:r>
            <a:r>
              <a:rPr lang="en-US" sz="1500" b="1" dirty="0" smtClean="0"/>
              <a:t> </a:t>
            </a:r>
            <a:r>
              <a:rPr lang="ru-RU" sz="1500" b="1" dirty="0" smtClean="0"/>
              <a:t>зарегистрированных </a:t>
            </a:r>
            <a:r>
              <a:rPr lang="ru-RU" sz="1500" b="1" dirty="0"/>
              <a:t>на закрепленной за </a:t>
            </a:r>
            <a:r>
              <a:rPr lang="ru-RU" sz="1500" b="1" dirty="0" smtClean="0"/>
              <a:t>образовательным учреждением территорией, </a:t>
            </a:r>
            <a:r>
              <a:rPr lang="ru-RU" sz="1500" b="1" dirty="0"/>
              <a:t>и </a:t>
            </a:r>
            <a:r>
              <a:rPr lang="ru-RU" sz="1500" b="1" dirty="0" smtClean="0"/>
              <a:t>детей, имеющих </a:t>
            </a:r>
            <a:r>
              <a:rPr lang="ru-RU" sz="1500" b="1" dirty="0"/>
              <a:t>право преимущественного </a:t>
            </a:r>
            <a:r>
              <a:rPr lang="ru-RU" sz="1500" b="1" dirty="0" smtClean="0"/>
              <a:t>зачисления;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29.01.2020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Верх-</a:t>
            </a:r>
            <a:r>
              <a:rPr lang="ru-RU" sz="1500" b="1" dirty="0" err="1"/>
              <a:t>Исетском</a:t>
            </a:r>
            <a:r>
              <a:rPr lang="ru-RU" sz="1500" b="1" dirty="0"/>
              <a:t>, Ленинском и Чкаловском районах</a:t>
            </a:r>
            <a:r>
              <a:rPr lang="ru-RU" sz="1500" dirty="0"/>
              <a:t>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1236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2448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«Запись в образовательное учреждение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920528" y="1059582"/>
            <a:ext cx="5107856" cy="3821319"/>
            <a:chOff x="2920528" y="1059582"/>
            <a:chExt cx="5107856" cy="3821319"/>
          </a:xfrm>
        </p:grpSpPr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6" t="7159" r="21178" b="13042"/>
            <a:stretch>
              <a:fillRect/>
            </a:stretch>
          </p:blipFill>
          <p:spPr bwMode="auto">
            <a:xfrm>
              <a:off x="2920528" y="1059582"/>
              <a:ext cx="5107856" cy="3821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4716016" y="3939902"/>
              <a:ext cx="1512168" cy="504056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1373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Выбрать услугу «Зачисление в образовательное учреждение» Департамента образования Администрации города </a:t>
            </a:r>
            <a:r>
              <a:rPr lang="ru-RU" altLang="ru-RU" sz="1600" dirty="0" smtClean="0">
                <a:latin typeface="+mn-lt"/>
                <a:cs typeface="+mn-cs"/>
              </a:rPr>
              <a:t>Екатеринбурга.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11760" y="1203598"/>
            <a:ext cx="6585417" cy="3477665"/>
            <a:chOff x="2392977" y="1038301"/>
            <a:chExt cx="6585417" cy="3477665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37399"/>
            <a:stretch>
              <a:fillRect/>
            </a:stretch>
          </p:blipFill>
          <p:spPr bwMode="auto">
            <a:xfrm>
              <a:off x="2392977" y="1038301"/>
              <a:ext cx="6585417" cy="3477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Скругленный прямоугольник 11"/>
            <p:cNvSpPr/>
            <p:nvPr/>
          </p:nvSpPr>
          <p:spPr>
            <a:xfrm>
              <a:off x="2483768" y="3363838"/>
              <a:ext cx="2531480" cy="5062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0322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561749"/>
            <a:ext cx="4752528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 smtClean="0">
                <a:latin typeface="+mn-lt"/>
                <a:cs typeface="+mn-cs"/>
              </a:rPr>
              <a:t>Выбрать одну из </a:t>
            </a:r>
            <a:r>
              <a:rPr lang="ru-RU" altLang="ru-RU" sz="1600" dirty="0" err="1" smtClean="0">
                <a:latin typeface="+mn-lt"/>
                <a:cs typeface="+mn-cs"/>
              </a:rPr>
              <a:t>подуслуг</a:t>
            </a:r>
            <a:r>
              <a:rPr lang="ru-RU" altLang="ru-RU" sz="1600" dirty="0" smtClean="0">
                <a:latin typeface="+mn-lt"/>
                <a:cs typeface="+mn-cs"/>
              </a:rPr>
              <a:t>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+mn-lt"/>
                <a:cs typeface="+mn-cs"/>
              </a:rPr>
              <a:t>Зачисление детей, обладающих правом на первоочередное предоставление места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15.12.2019 по 23.01.2020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с </a:t>
            </a:r>
            <a:r>
              <a:rPr lang="ru-RU" sz="1400" b="1" dirty="0" smtClean="0">
                <a:latin typeface="+mn-lt"/>
                <a:cs typeface="+mn-cs"/>
              </a:rPr>
              <a:t>29.01.2020 по 30.06.2020</a:t>
            </a:r>
            <a:r>
              <a:rPr lang="ru-RU" sz="1400" dirty="0" smtClean="0">
                <a:latin typeface="+mn-lt"/>
                <a:cs typeface="+mn-cs"/>
              </a:rPr>
              <a:t>;</a:t>
            </a:r>
            <a:endParaRPr lang="ru-RU" sz="1400" dirty="0">
              <a:latin typeface="+mn-lt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+mn-lt"/>
                <a:cs typeface="+mn-cs"/>
              </a:rPr>
              <a:t>Зачисление </a:t>
            </a:r>
            <a:r>
              <a:rPr lang="ru-RU" sz="1400" dirty="0">
                <a:latin typeface="+mn-lt"/>
                <a:cs typeface="+mn-cs"/>
              </a:rPr>
              <a:t>детей в первые классы (на свободные места) образовательных учреждений, расположенных на территории муниципального образования «город Екатеринбург</a:t>
            </a:r>
            <a:r>
              <a:rPr lang="ru-RU" sz="1400" dirty="0" smtClean="0">
                <a:latin typeface="+mn-lt"/>
                <a:cs typeface="+mn-cs"/>
              </a:rPr>
              <a:t>» </a:t>
            </a:r>
            <a:r>
              <a:rPr lang="ru-RU" sz="1400" b="1" dirty="0" smtClean="0">
                <a:latin typeface="+mn-lt"/>
                <a:cs typeface="+mn-cs"/>
              </a:rPr>
              <a:t>с 01.07.2020 по 05.09.2020</a:t>
            </a:r>
            <a:r>
              <a:rPr lang="ru-RU" sz="1400" dirty="0" smtClean="0">
                <a:latin typeface="+mn-lt"/>
                <a:cs typeface="+mn-cs"/>
              </a:rPr>
              <a:t>.</a:t>
            </a:r>
            <a:endParaRPr lang="ru-RU" sz="1400" dirty="0">
              <a:latin typeface="+mn-lt"/>
              <a:cs typeface="+mn-cs"/>
            </a:endParaRPr>
          </a:p>
          <a:p>
            <a:endParaRPr lang="ru-RU" sz="14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  <a:p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/>
          <a:srcRect l="16999" t="13602" r="35437" b="12599"/>
          <a:stretch/>
        </p:blipFill>
        <p:spPr>
          <a:xfrm>
            <a:off x="4932040" y="1467901"/>
            <a:ext cx="3719621" cy="32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561749"/>
            <a:ext cx="19442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Нажать кнопку «Получить услугу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6532" t="6601" r="19682" b="43000"/>
          <a:stretch/>
        </p:blipFill>
        <p:spPr>
          <a:xfrm>
            <a:off x="2339752" y="1635646"/>
            <a:ext cx="6029298" cy="267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3524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 ввод данных заявителя (</a:t>
            </a:r>
            <a:r>
              <a:rPr lang="ru-RU" altLang="ru-RU" sz="1600" dirty="0" err="1" smtClean="0">
                <a:latin typeface="+mn-lt"/>
                <a:cs typeface="+mn-cs"/>
              </a:rPr>
              <a:t>автозаполнение</a:t>
            </a:r>
            <a:r>
              <a:rPr lang="ru-RU" altLang="ru-RU" sz="1600" dirty="0" smtClean="0">
                <a:latin typeface="+mn-lt"/>
                <a:cs typeface="+mn-cs"/>
              </a:rPr>
              <a:t> из Личного кабинета);</a:t>
            </a:r>
          </a:p>
          <a:p>
            <a:endParaRPr lang="ru-RU" altLang="ru-RU" sz="1600" dirty="0" smtClean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 необходимо указать номер телефона и адрес электронной почты заявителя.</a:t>
            </a:r>
            <a:endParaRPr lang="ru-RU" altLang="ru-RU" sz="1600" dirty="0">
              <a:latin typeface="+mn-lt"/>
              <a:cs typeface="+mn-cs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99792" y="1136907"/>
            <a:ext cx="4272307" cy="3733781"/>
            <a:chOff x="2699792" y="1136907"/>
            <a:chExt cx="4272307" cy="3733781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6"/>
            <a:srcRect l="17713" t="11501" r="35431" b="15700"/>
            <a:stretch/>
          </p:blipFill>
          <p:spPr>
            <a:xfrm>
              <a:off x="2699792" y="1136907"/>
              <a:ext cx="4272307" cy="3733781"/>
            </a:xfrm>
            <a:prstGeom prst="rect">
              <a:avLst/>
            </a:prstGeom>
          </p:spPr>
        </p:pic>
        <p:sp>
          <p:nvSpPr>
            <p:cNvPr id="5" name="Скругленный прямоугольник 4"/>
            <p:cNvSpPr/>
            <p:nvPr/>
          </p:nvSpPr>
          <p:spPr>
            <a:xfrm>
              <a:off x="2915816" y="2471099"/>
              <a:ext cx="4032448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6647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r>
              <a:rPr lang="ru-RU" altLang="ru-RU" sz="1600" dirty="0" smtClean="0">
                <a:latin typeface="+mn-lt"/>
                <a:cs typeface="+mn-cs"/>
              </a:rPr>
              <a:t>выбрать тип регистрации, </a:t>
            </a:r>
          </a:p>
          <a:p>
            <a:pPr marL="285750" indent="-285750">
              <a:buFontTx/>
              <a:buChar char="-"/>
            </a:pPr>
            <a:r>
              <a:rPr lang="ru-RU" altLang="ru-RU" sz="1600" dirty="0" smtClean="0">
                <a:latin typeface="+mn-lt"/>
                <a:cs typeface="+mn-cs"/>
              </a:rPr>
              <a:t>в строке «Адрес» ввести последовательно населенный пункт, улица, дом, номер квартиры.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Если не нашли нужный адрес, то выбрать «Указать адрес вручну</a:t>
            </a:r>
            <a:r>
              <a:rPr lang="ru-RU" altLang="ru-RU" sz="1600" dirty="0">
                <a:latin typeface="+mn-lt"/>
                <a:cs typeface="+mn-cs"/>
              </a:rPr>
              <a:t>ю</a:t>
            </a:r>
            <a:r>
              <a:rPr lang="ru-RU" altLang="ru-RU" sz="1600" dirty="0" smtClean="0">
                <a:latin typeface="+mn-lt"/>
                <a:cs typeface="+mn-cs"/>
              </a:rPr>
              <a:t>».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09826" y="1038301"/>
            <a:ext cx="4964507" cy="3744416"/>
            <a:chOff x="2809826" y="1038301"/>
            <a:chExt cx="4964507" cy="374441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7713" t="16400" r="35825" b="21301"/>
            <a:stretch/>
          </p:blipFill>
          <p:spPr>
            <a:xfrm>
              <a:off x="2809826" y="1038301"/>
              <a:ext cx="4964507" cy="3744416"/>
            </a:xfrm>
            <a:prstGeom prst="rect">
              <a:avLst/>
            </a:prstGeom>
          </p:spPr>
        </p:pic>
        <p:sp>
          <p:nvSpPr>
            <p:cNvPr id="8" name="Скругленный прямоугольник 7"/>
            <p:cNvSpPr/>
            <p:nvPr/>
          </p:nvSpPr>
          <p:spPr>
            <a:xfrm>
              <a:off x="4283968" y="4227934"/>
              <a:ext cx="1008112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66946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>
                <a:latin typeface="+mn-lt"/>
                <a:cs typeface="+mn-cs"/>
              </a:rPr>
              <a:t>е</a:t>
            </a:r>
            <a:r>
              <a:rPr lang="ru-RU" altLang="ru-RU" sz="1600" dirty="0" smtClean="0">
                <a:latin typeface="+mn-lt"/>
                <a:cs typeface="+mn-cs"/>
              </a:rPr>
              <a:t>сли в адресе допущена ошибка, то для редактирования выбрать «</a:t>
            </a:r>
            <a:r>
              <a:rPr lang="ru-RU" altLang="ru-RU" sz="1600" dirty="0">
                <a:latin typeface="+mn-lt"/>
                <a:cs typeface="+mn-cs"/>
              </a:rPr>
              <a:t>У</a:t>
            </a:r>
            <a:r>
              <a:rPr lang="ru-RU" altLang="ru-RU" sz="1600" dirty="0" smtClean="0">
                <a:latin typeface="+mn-lt"/>
                <a:cs typeface="+mn-cs"/>
              </a:rPr>
              <a:t>точнить адрес»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699792" y="1563638"/>
            <a:ext cx="5897677" cy="2474918"/>
            <a:chOff x="2699792" y="1563638"/>
            <a:chExt cx="5897677" cy="247491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6"/>
            <a:srcRect l="20075" t="17101" r="35825" b="50000"/>
            <a:stretch/>
          </p:blipFill>
          <p:spPr>
            <a:xfrm>
              <a:off x="2699792" y="1563638"/>
              <a:ext cx="5897677" cy="2474918"/>
            </a:xfrm>
            <a:prstGeom prst="rect">
              <a:avLst/>
            </a:prstGeom>
          </p:spPr>
        </p:pic>
        <p:sp>
          <p:nvSpPr>
            <p:cNvPr id="4" name="Скругленный прямоугольник 3"/>
            <p:cNvSpPr/>
            <p:nvPr/>
          </p:nvSpPr>
          <p:spPr>
            <a:xfrm>
              <a:off x="7596336" y="3579862"/>
              <a:ext cx="936104" cy="21602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755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ЕПГУ,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23224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-ввод данных второго родителя (законного представителя) ребенка. </a:t>
            </a:r>
          </a:p>
          <a:p>
            <a:r>
              <a:rPr lang="ru-RU" altLang="ru-RU" sz="1600" dirty="0" smtClean="0">
                <a:latin typeface="+mn-lt"/>
                <a:cs typeface="+mn-cs"/>
              </a:rPr>
              <a:t>Данные второго родителя заполняются  при наличии второго родителя у ребенка.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20075" t="19900" r="36219" b="21301"/>
          <a:stretch/>
        </p:blipFill>
        <p:spPr>
          <a:xfrm>
            <a:off x="3347864" y="1203598"/>
            <a:ext cx="4536504" cy="34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20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5496" y="1451654"/>
            <a:ext cx="3888431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</a:t>
            </a:r>
            <a:r>
              <a:rPr lang="ru-RU" altLang="ru-RU" sz="1400" dirty="0">
                <a:latin typeface="+mn-lt"/>
                <a:cs typeface="+mn-cs"/>
              </a:rPr>
              <a:t>ребенке (если данные ребенка добавлены в личный кабинет, при заполнении поля «Фамилия»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).</a:t>
            </a:r>
          </a:p>
          <a:p>
            <a:endParaRPr lang="ru-RU" altLang="ru-RU" sz="1400" dirty="0" smtClean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Указать пол ребенка и льготу (с 29.01.2020 выбирать значение «Без льгот» - для детей, не имеющих право первоочередного или преимущественного зачисления).</a:t>
            </a:r>
            <a:endParaRPr lang="ru-RU" altLang="ru-RU" sz="1400" dirty="0">
              <a:latin typeface="+mn-lt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851920" y="1203598"/>
            <a:ext cx="5092000" cy="2376264"/>
            <a:chOff x="2627784" y="1203598"/>
            <a:chExt cx="6316136" cy="3312368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/>
            <a:srcRect l="18107" t="24100" r="35825" b="31800"/>
            <a:stretch/>
          </p:blipFill>
          <p:spPr>
            <a:xfrm>
              <a:off x="2792379" y="1203598"/>
              <a:ext cx="6151541" cy="3312368"/>
            </a:xfrm>
            <a:prstGeom prst="rect">
              <a:avLst/>
            </a:prstGeom>
          </p:spPr>
        </p:pic>
        <p:cxnSp>
          <p:nvCxnSpPr>
            <p:cNvPr id="11" name="Прямая со стрелкой 10"/>
            <p:cNvCxnSpPr/>
            <p:nvPr/>
          </p:nvCxnSpPr>
          <p:spPr>
            <a:xfrm flipV="1">
              <a:off x="2627784" y="2211710"/>
              <a:ext cx="504056" cy="50405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Скругленный прямоугольник 12"/>
            <p:cNvSpPr/>
            <p:nvPr/>
          </p:nvSpPr>
          <p:spPr>
            <a:xfrm>
              <a:off x="3131840" y="3795886"/>
              <a:ext cx="576064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108520" y="4270372"/>
            <a:ext cx="91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Внимание! Поле «СНИЛС» является необязательным для заполнения, но в случае наличия ошибки в значении, указанном в поле «СНИЛС», Ваше заявление не будет принято.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77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данные документа, удостоверяющего личность ребенка</a:t>
            </a:r>
          </a:p>
          <a:p>
            <a:r>
              <a:rPr lang="ru-RU" altLang="ru-RU" sz="1400" dirty="0">
                <a:latin typeface="+mn-lt"/>
                <a:cs typeface="+mn-cs"/>
              </a:rPr>
              <a:t>(если данные ребенка добавлены в личный кабинет, при заполнении поля «Серия» будет предложено значение, после выбора которого данные подставятся в заявление</a:t>
            </a:r>
            <a:r>
              <a:rPr lang="ru-RU" altLang="ru-RU" sz="1400" dirty="0" smtClean="0">
                <a:latin typeface="+mn-lt"/>
                <a:cs typeface="+mn-cs"/>
              </a:rPr>
              <a:t>).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4301" r="36219" b="47899"/>
          <a:stretch/>
        </p:blipFill>
        <p:spPr>
          <a:xfrm>
            <a:off x="2775643" y="1142794"/>
            <a:ext cx="6185013" cy="3036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536" y="4345992"/>
            <a:ext cx="8637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Внимание! Если в серии свидетельства о рождении более 7 символов, например </a:t>
            </a:r>
            <a:r>
              <a:rPr lang="en-US" sz="1400" dirty="0">
                <a:solidFill>
                  <a:srgbClr val="FF0000"/>
                </a:solidFill>
              </a:rPr>
              <a:t>VIII</a:t>
            </a:r>
            <a:r>
              <a:rPr lang="ru-RU" sz="1400" dirty="0">
                <a:solidFill>
                  <a:srgbClr val="FF0000"/>
                </a:solidFill>
              </a:rPr>
              <a:t>-123, необходимо отметить «Документ иностранного государства»</a:t>
            </a:r>
          </a:p>
        </p:txBody>
      </p:sp>
    </p:spTree>
    <p:extLst>
      <p:ext uri="{BB962C8B-B14F-4D97-AF65-F5344CB8AC3E}">
        <p14:creationId xmlns:p14="http://schemas.microsoft.com/office/powerpoint/2010/main" val="25226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-20500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30" y="843558"/>
            <a:ext cx="7828872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30.01.2020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Железнодорожном и Орджоникидзевском</a:t>
            </a:r>
            <a:r>
              <a:rPr lang="ru-RU" sz="1500" dirty="0"/>
              <a:t>, а также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</a:t>
            </a:r>
            <a:r>
              <a:rPr lang="ru-RU" sz="1500" dirty="0" smtClean="0"/>
              <a:t>зачисления</a:t>
            </a:r>
            <a:r>
              <a:rPr lang="ru-RU" sz="1500" dirty="0"/>
              <a:t>;</a:t>
            </a:r>
            <a:endParaRPr lang="ru-RU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u="sng" dirty="0"/>
              <a:t>31.01.2020 – 30.06.2020 </a:t>
            </a:r>
            <a:r>
              <a:rPr lang="ru-RU" sz="1500" dirty="0"/>
              <a:t>– прием детей, зарегистрированных на территории, за которой закреплена конкретная образовательная организация, </a:t>
            </a:r>
            <a:r>
              <a:rPr lang="ru-RU" sz="1500" b="1" dirty="0"/>
              <a:t>в Кировском и Октябрьском</a:t>
            </a:r>
            <a:r>
              <a:rPr lang="ru-RU" sz="1500" dirty="0"/>
              <a:t>, а также в Железнодорожном и Орджоникидзевском, в Верх-</a:t>
            </a:r>
            <a:r>
              <a:rPr lang="ru-RU" sz="1500" dirty="0" err="1"/>
              <a:t>Исетском</a:t>
            </a:r>
            <a:r>
              <a:rPr lang="ru-RU" sz="1500" dirty="0"/>
              <a:t>, Ленинском и Чкаловском районах (имеющих постоянную или временную регистрацию на закрепленной территории), в том числе имеющих право на получение мест в муниципальных образовательных учреждениях в первоочередном порядке и имеющих право преимущественного зачисления.</a:t>
            </a:r>
          </a:p>
        </p:txBody>
      </p:sp>
    </p:spTree>
    <p:extLst>
      <p:ext uri="{BB962C8B-B14F-4D97-AF65-F5344CB8AC3E}">
        <p14:creationId xmlns:p14="http://schemas.microsoft.com/office/powerpoint/2010/main" val="17252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2028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совпадает с адресом проживания ЗАЯВИТЕЛЯ, выбрать «Ребенок проживает совместно с родителями», данные об адресе заполнятся автоматически, подставляется адрес регистрации заявителя).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20075" t="19201" r="35038" b="43000"/>
          <a:stretch/>
        </p:blipFill>
        <p:spPr>
          <a:xfrm>
            <a:off x="2826050" y="1275606"/>
            <a:ext cx="5998957" cy="284161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915816" y="1707654"/>
            <a:ext cx="2664296" cy="3600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20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2592289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Ввод данных о ребенке. </a:t>
            </a:r>
            <a:r>
              <a:rPr lang="ru-RU" altLang="ru-RU" sz="1400" dirty="0">
                <a:latin typeface="+mn-lt"/>
                <a:cs typeface="+mn-cs"/>
              </a:rPr>
              <a:t>Заполнить </a:t>
            </a:r>
            <a:r>
              <a:rPr lang="ru-RU" altLang="ru-RU" sz="1400" dirty="0" smtClean="0">
                <a:latin typeface="+mn-lt"/>
                <a:cs typeface="+mn-cs"/>
              </a:rPr>
              <a:t>адрес регистрации ребенка</a:t>
            </a:r>
            <a:endParaRPr lang="ru-RU" altLang="ru-RU" sz="1400" dirty="0">
              <a:latin typeface="+mn-lt"/>
              <a:cs typeface="+mn-cs"/>
            </a:endParaRPr>
          </a:p>
          <a:p>
            <a:r>
              <a:rPr lang="ru-RU" altLang="ru-RU" sz="1400" dirty="0" smtClean="0">
                <a:latin typeface="+mn-lt"/>
                <a:cs typeface="+mn-cs"/>
              </a:rPr>
              <a:t>(если адрес проживания ребенка </a:t>
            </a:r>
            <a:r>
              <a:rPr lang="ru-RU" altLang="ru-RU" sz="1400" b="1" dirty="0" smtClean="0">
                <a:latin typeface="+mn-lt"/>
                <a:cs typeface="+mn-cs"/>
              </a:rPr>
              <a:t>не</a:t>
            </a:r>
            <a:r>
              <a:rPr lang="ru-RU" altLang="ru-RU" sz="1400" dirty="0" smtClean="0">
                <a:latin typeface="+mn-lt"/>
                <a:cs typeface="+mn-cs"/>
              </a:rPr>
              <a:t> совпадает с адресом проживания родителя, </a:t>
            </a:r>
            <a:r>
              <a:rPr lang="ru-RU" altLang="ru-RU" sz="1400" dirty="0">
                <a:latin typeface="+mn-lt"/>
                <a:cs typeface="+mn-cs"/>
              </a:rPr>
              <a:t>то </a:t>
            </a:r>
            <a:r>
              <a:rPr lang="ru-RU" altLang="ru-RU" sz="1400" dirty="0" smtClean="0">
                <a:latin typeface="+mn-lt"/>
                <a:cs typeface="+mn-cs"/>
              </a:rPr>
              <a:t>выбрать Тип </a:t>
            </a:r>
            <a:r>
              <a:rPr lang="ru-RU" altLang="ru-RU" sz="1400" dirty="0">
                <a:latin typeface="+mn-lt"/>
                <a:cs typeface="+mn-cs"/>
              </a:rPr>
              <a:t>регистрации, в строке «Адрес» ввести </a:t>
            </a:r>
            <a:r>
              <a:rPr lang="ru-RU" altLang="ru-RU" sz="1400" dirty="0" smtClean="0">
                <a:latin typeface="+mn-lt"/>
                <a:cs typeface="+mn-cs"/>
              </a:rPr>
              <a:t>последовательно </a:t>
            </a:r>
            <a:r>
              <a:rPr lang="ru-RU" altLang="ru-RU" sz="1400" dirty="0">
                <a:latin typeface="+mn-lt"/>
                <a:cs typeface="+mn-cs"/>
              </a:rPr>
              <a:t>населенный пункт, улица, дом, номер квартиры.</a:t>
            </a:r>
          </a:p>
          <a:p>
            <a:r>
              <a:rPr lang="ru-RU" altLang="ru-RU" sz="1400" dirty="0">
                <a:latin typeface="+mn-lt"/>
                <a:cs typeface="+mn-cs"/>
              </a:rPr>
              <a:t>Если не нашли нужный адрес, то выбрать «Указать адрес вручную</a:t>
            </a:r>
            <a:r>
              <a:rPr lang="ru-RU" altLang="ru-RU" sz="1400" dirty="0" smtClean="0">
                <a:latin typeface="+mn-lt"/>
                <a:cs typeface="+mn-cs"/>
              </a:rPr>
              <a:t>».</a:t>
            </a:r>
            <a:endParaRPr lang="ru-RU" altLang="ru-RU" sz="14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20469" t="12201" r="35825" b="52100"/>
          <a:stretch/>
        </p:blipFill>
        <p:spPr>
          <a:xfrm>
            <a:off x="2855549" y="1300619"/>
            <a:ext cx="6025202" cy="27683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4253020"/>
            <a:ext cx="5382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dirty="0"/>
              <a:t>При определении школы учитывается адрес регистрации ребенка!</a:t>
            </a:r>
          </a:p>
        </p:txBody>
      </p:sp>
    </p:spTree>
    <p:extLst>
      <p:ext uri="{BB962C8B-B14F-4D97-AF65-F5344CB8AC3E}">
        <p14:creationId xmlns:p14="http://schemas.microsoft.com/office/powerpoint/2010/main" val="220085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4032449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Выбор образовательного учреждения.</a:t>
            </a:r>
          </a:p>
          <a:p>
            <a:endParaRPr lang="ru-RU" altLang="ru-RU" sz="1500" dirty="0">
              <a:latin typeface="+mn-lt"/>
              <a:cs typeface="+mn-cs"/>
            </a:endParaRPr>
          </a:p>
          <a:p>
            <a:r>
              <a:rPr lang="ru-RU" altLang="ru-RU" sz="1500" b="1" dirty="0" smtClean="0">
                <a:latin typeface="+mn-lt"/>
                <a:cs typeface="+mn-cs"/>
              </a:rPr>
              <a:t>ВНИМАНИЕ! </a:t>
            </a:r>
          </a:p>
          <a:p>
            <a:r>
              <a:rPr lang="ru-RU" altLang="ru-RU" sz="1500" dirty="0" smtClean="0">
                <a:latin typeface="+mn-lt"/>
                <a:cs typeface="+mn-cs"/>
              </a:rPr>
              <a:t>Перед заполнением заявления необходимо ознакомиться с </a:t>
            </a:r>
            <a:r>
              <a:rPr lang="ru-RU" altLang="ru-RU" sz="1500" dirty="0">
                <a:latin typeface="+mn-lt"/>
                <a:cs typeface="+mn-cs"/>
              </a:rPr>
              <a:t>перечнем </a:t>
            </a:r>
            <a:r>
              <a:rPr lang="ru-RU" altLang="ru-RU" sz="1500" dirty="0" smtClean="0">
                <a:latin typeface="+mn-lt"/>
                <a:cs typeface="+mn-cs"/>
              </a:rPr>
              <a:t>образовательных учреждений, </a:t>
            </a:r>
            <a:r>
              <a:rPr lang="ru-RU" altLang="ru-RU" sz="1500" dirty="0">
                <a:latin typeface="+mn-lt"/>
                <a:cs typeface="+mn-cs"/>
              </a:rPr>
              <a:t>закрепленных за адресом проживания ребенка. </a:t>
            </a:r>
            <a:r>
              <a:rPr lang="ru-RU" sz="1500" dirty="0" smtClean="0">
                <a:latin typeface="+mn-lt"/>
                <a:cs typeface="+mn-cs"/>
              </a:rPr>
              <a:t>Постановление Администрации </a:t>
            </a:r>
            <a:r>
              <a:rPr lang="ru-RU" sz="1500" dirty="0">
                <a:latin typeface="+mn-lt"/>
                <a:cs typeface="+mn-cs"/>
              </a:rPr>
              <a:t>города Екатеринбурга 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sz="1500" dirty="0">
                <a:latin typeface="+mn-lt"/>
                <a:cs typeface="+mn-cs"/>
              </a:rPr>
              <a:t> </a:t>
            </a:r>
            <a:r>
              <a:rPr lang="ru-RU" altLang="ru-RU" sz="1500" dirty="0" smtClean="0">
                <a:latin typeface="+mn-lt"/>
                <a:cs typeface="+mn-cs"/>
              </a:rPr>
              <a:t>размещено </a:t>
            </a:r>
            <a:r>
              <a:rPr lang="ru-RU" altLang="ru-RU" sz="1500" dirty="0">
                <a:latin typeface="+mn-lt"/>
                <a:cs typeface="+mn-cs"/>
              </a:rPr>
              <a:t>на сайте </a:t>
            </a:r>
            <a:r>
              <a:rPr lang="ru-RU" altLang="ru-RU" sz="1500" dirty="0" smtClean="0">
                <a:latin typeface="+mn-lt"/>
                <a:cs typeface="+mn-cs"/>
              </a:rPr>
              <a:t>Департамента образования в разделе «Документы».</a:t>
            </a:r>
            <a:endParaRPr lang="ru-RU" altLang="ru-RU" sz="15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7713" t="12202" r="59843" b="55599"/>
          <a:stretch/>
        </p:blipFill>
        <p:spPr>
          <a:xfrm>
            <a:off x="4860032" y="1325881"/>
            <a:ext cx="2828010" cy="22822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96169" y="3781423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500" i="1" u="sng" dirty="0"/>
              <a:t>За адресом может быть закреплено несколько образовательных учреждений. Необходимо указать одно значение.</a:t>
            </a:r>
          </a:p>
        </p:txBody>
      </p:sp>
    </p:spTree>
    <p:extLst>
      <p:ext uri="{BB962C8B-B14F-4D97-AF65-F5344CB8AC3E}">
        <p14:creationId xmlns:p14="http://schemas.microsoft.com/office/powerpoint/2010/main" val="11267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ведущий </a:t>
            </a:r>
            <a:r>
              <a:rPr lang="ru-RU" sz="1600" dirty="0">
                <a:latin typeface="+mn-lt"/>
                <a:cs typeface="+mn-cs"/>
              </a:rPr>
              <a:t>в данный момент </a:t>
            </a:r>
            <a:r>
              <a:rPr lang="ru-RU" sz="1600" dirty="0" smtClean="0">
                <a:latin typeface="+mn-lt"/>
                <a:cs typeface="+mn-cs"/>
              </a:rPr>
              <a:t>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текст: </a:t>
            </a:r>
            <a:r>
              <a:rPr lang="ru-RU" sz="1600" dirty="0">
                <a:latin typeface="+mn-lt"/>
                <a:cs typeface="+mn-cs"/>
              </a:rPr>
              <a:t>«Вы выбрали (наименование образовательного </a:t>
            </a:r>
            <a:r>
              <a:rPr lang="ru-RU" sz="1600" dirty="0" smtClean="0">
                <a:latin typeface="+mn-lt"/>
                <a:cs typeface="+mn-cs"/>
              </a:rPr>
              <a:t>учреждения)».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altLang="ru-RU" sz="1600" dirty="0" smtClean="0">
                <a:latin typeface="+mn-lt"/>
                <a:cs typeface="+mn-cs"/>
              </a:rPr>
              <a:t>В случае если образовательное учреждение выбрано верно, необходимо сделать отметку о согласии, после чего станет доступна кнопка «Подать заявление».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17713" t="12200" r="36219" b="27600"/>
          <a:stretch/>
        </p:blipFill>
        <p:spPr>
          <a:xfrm>
            <a:off x="4283968" y="1203598"/>
            <a:ext cx="4402835" cy="323627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0" y="3291830"/>
            <a:ext cx="2376264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596336" y="3939902"/>
            <a:ext cx="1090467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7" y="1451654"/>
            <a:ext cx="396044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dirty="0">
                <a:latin typeface="+mn-lt"/>
                <a:cs typeface="+mn-cs"/>
              </a:rPr>
              <a:t>Заполнение </a:t>
            </a:r>
            <a:r>
              <a:rPr lang="ru-RU" altLang="ru-RU" sz="1600" dirty="0" smtClean="0">
                <a:latin typeface="+mn-lt"/>
                <a:cs typeface="+mn-cs"/>
              </a:rPr>
              <a:t>заявления:</a:t>
            </a:r>
          </a:p>
          <a:p>
            <a:endParaRPr lang="ru-RU" altLang="ru-RU" sz="1600" dirty="0">
              <a:latin typeface="+mn-lt"/>
              <a:cs typeface="+mn-cs"/>
            </a:endParaRPr>
          </a:p>
          <a:p>
            <a:r>
              <a:rPr lang="ru-RU" sz="1600" dirty="0">
                <a:latin typeface="+mn-lt"/>
                <a:cs typeface="+mn-cs"/>
              </a:rPr>
              <a:t>Если </a:t>
            </a:r>
            <a:r>
              <a:rPr lang="ru-RU" sz="1600" dirty="0" smtClean="0">
                <a:latin typeface="+mn-lt"/>
                <a:cs typeface="+mn-cs"/>
              </a:rPr>
              <a:t>в поле введен номер образовательного учреждения, в котором допущена ошибка или в котором на данный момент не ведется прием </a:t>
            </a:r>
            <a:r>
              <a:rPr lang="ru-RU" sz="1600" dirty="0">
                <a:latin typeface="+mn-lt"/>
                <a:cs typeface="+mn-cs"/>
              </a:rPr>
              <a:t>заявлений на первичное </a:t>
            </a:r>
            <a:r>
              <a:rPr lang="ru-RU" sz="1600" dirty="0" smtClean="0">
                <a:latin typeface="+mn-lt"/>
                <a:cs typeface="+mn-cs"/>
              </a:rPr>
              <a:t>зачисление, то отобразится текст.</a:t>
            </a:r>
            <a:endParaRPr lang="ru-RU" altLang="ru-RU" sz="1600" dirty="0">
              <a:latin typeface="+mn-lt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107" t="22701" r="47244" b="30400"/>
          <a:stretch/>
        </p:blipFill>
        <p:spPr>
          <a:xfrm>
            <a:off x="5148064" y="1484599"/>
            <a:ext cx="3593952" cy="273630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3363838"/>
            <a:ext cx="3312368" cy="21602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0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3528" y="1431164"/>
            <a:ext cx="792088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время записи произошла перезагрузка страницы или появилось сообщение "Возникла ошибка 429. Заявление не отправлено". Что делать?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Подождите 3-5 минут, после этого обновите страницу браузера.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Портал перегружен. Почему?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1" name="Picture 1" descr="cid:image004.jpg@01D5A148.B9E900F0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36015"/>
            <a:ext cx="41433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7014" y="41790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Сработал механизм защиты от перегрузок. Повторите последние действия.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3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2664296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00" dirty="0" smtClean="0">
                <a:latin typeface="+mn-lt"/>
                <a:cs typeface="+mn-cs"/>
              </a:rPr>
              <a:t>Для просмотра статуса заявления необходимо перейти в Личной кабинет (кликнуть по ФИО в верхнем правом углу формы), последовательно выбрать раздел </a:t>
            </a:r>
            <a:r>
              <a:rPr lang="ru-RU" altLang="ru-RU" sz="1500" dirty="0">
                <a:latin typeface="+mn-lt"/>
                <a:cs typeface="+mn-cs"/>
              </a:rPr>
              <a:t>«Лента уведомлений», «Заявление», найти свое заявление о зачислении в образовательное учреждение и выбрать его.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918865" y="1474086"/>
            <a:ext cx="6048672" cy="2723054"/>
            <a:chOff x="71438" y="1557338"/>
            <a:chExt cx="9001125" cy="4217826"/>
          </a:xfrm>
        </p:grpSpPr>
        <p:pic>
          <p:nvPicPr>
            <p:cNvPr id="10" name="Рисунок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60" t="7161" r="21178" b="50842"/>
            <a:stretch>
              <a:fillRect/>
            </a:stretch>
          </p:blipFill>
          <p:spPr bwMode="auto">
            <a:xfrm>
              <a:off x="71438" y="1557338"/>
              <a:ext cx="9001125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1" t="26067" r="2408"/>
            <a:stretch>
              <a:fillRect/>
            </a:stretch>
          </p:blipFill>
          <p:spPr bwMode="auto">
            <a:xfrm>
              <a:off x="71438" y="2924175"/>
              <a:ext cx="9001125" cy="2850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36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0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5436096" y="1131590"/>
            <a:ext cx="3255776" cy="34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50737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отправки </a:t>
            </a:r>
            <a:r>
              <a:rPr lang="ru-RU" sz="1300" dirty="0" smtClean="0"/>
              <a:t>пользователем заявления </a:t>
            </a:r>
            <a:r>
              <a:rPr lang="ru-RU" sz="1300" dirty="0"/>
              <a:t>внутренние сервисы ЕПГУ выполняют алгоритмы обработки и передачи заявления в ведомство. Данные действия отображаются в ленте уведомлений личного кабинета на ЕПГУ под статусами: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b="1" dirty="0"/>
              <a:t>Первый статус</a:t>
            </a:r>
            <a:r>
              <a:rPr lang="ru-RU" sz="1300" dirty="0"/>
              <a:t>, сгенерированный ЕПГУ, - </a:t>
            </a:r>
            <a:r>
              <a:rPr lang="ru-RU" sz="1300" b="1" dirty="0"/>
              <a:t>«Заявление в очереди на отправку» с комментарием об успешном формировании заявления на ЕПГУ</a:t>
            </a:r>
            <a:r>
              <a:rPr lang="ru-RU" sz="1300" dirty="0"/>
              <a:t>. Время, зафиксированное в данном статусе, является временем, по которому будет зарегистрировано заявление в ведомственной системе (время формирования заявления на ЕПГУ), т.е. по которому выстраивается очередь.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1300" dirty="0"/>
              <a:t>После </a:t>
            </a:r>
            <a:r>
              <a:rPr lang="ru-RU" sz="1300" dirty="0" smtClean="0"/>
              <a:t>того </a:t>
            </a:r>
            <a:r>
              <a:rPr lang="ru-RU" sz="1300" dirty="0"/>
              <a:t>как заявление отправлено во внутреннюю очередь, для упорядочивания всех заявлений по времени их формирования выполняется отправка заявления в ведомство в сопровождении статуса </a:t>
            </a:r>
            <a:r>
              <a:rPr lang="ru-RU" sz="1300" b="1" dirty="0"/>
              <a:t>«Заявление в очереди на отправку</a:t>
            </a:r>
            <a:r>
              <a:rPr lang="ru-RU" sz="1300" b="1" dirty="0" smtClean="0"/>
              <a:t>».</a:t>
            </a:r>
            <a:endParaRPr lang="ru-RU" sz="1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89454" y="12112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74850" y="2525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0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image01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2"/>
          <a:stretch/>
        </p:blipFill>
        <p:spPr bwMode="auto">
          <a:xfrm>
            <a:off x="5436096" y="1131590"/>
            <a:ext cx="3255776" cy="347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5800" y="122898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300" b="1" dirty="0"/>
              <a:t>Третье</a:t>
            </a:r>
            <a:r>
              <a:rPr lang="ru-RU" sz="1300" dirty="0"/>
              <a:t> уведомление может иметь 2 варианта статуса: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Первый вариант статуса </a:t>
            </a:r>
            <a:r>
              <a:rPr lang="ru-RU" sz="1300" dirty="0" smtClean="0"/>
              <a:t> - </a:t>
            </a:r>
            <a:r>
              <a:rPr lang="ru-RU" sz="1300" b="1" dirty="0" smtClean="0"/>
              <a:t>«</a:t>
            </a:r>
            <a:r>
              <a:rPr lang="ru-RU" sz="1300" b="1" dirty="0"/>
              <a:t>Заявление принято к рассмотрению»</a:t>
            </a:r>
            <a:r>
              <a:rPr lang="ru-RU" sz="1300" dirty="0"/>
              <a:t> с текстом «Ваше заявление принято ведомством. Необходимость в повторной подаче заявления отсутствует» является первым статусом, который генерирует ведомственная система. Он означает, что заявление поступило в обработку и будет зарегистрировано после завершения </a:t>
            </a:r>
            <a:r>
              <a:rPr lang="ru-RU" sz="1300" dirty="0" smtClean="0"/>
              <a:t>обработки</a:t>
            </a:r>
            <a:r>
              <a:rPr lang="ru-RU" sz="13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/>
              <a:t>Второй вариант статуса </a:t>
            </a:r>
            <a:r>
              <a:rPr lang="ru-RU" sz="1300" dirty="0" smtClean="0"/>
              <a:t> - </a:t>
            </a:r>
            <a:r>
              <a:rPr lang="ru-RU" sz="1300" b="1" dirty="0" smtClean="0"/>
              <a:t>«</a:t>
            </a:r>
            <a:r>
              <a:rPr lang="ru-RU" sz="1300" b="1" dirty="0"/>
              <a:t>Отказано в предоставлении услуги»</a:t>
            </a:r>
            <a:r>
              <a:rPr lang="ru-RU" sz="1300" dirty="0"/>
              <a:t> с указанием причины (возможные причины: указанный адрес не закреплён за школой, зарегистрировано более ранее заявления на того же ребенка) означает, что заявление не будет обработано. </a:t>
            </a:r>
            <a:r>
              <a:rPr lang="ru-RU" sz="1300" dirty="0" smtClean="0"/>
              <a:t>Необходимо </a:t>
            </a:r>
            <a:r>
              <a:rPr lang="ru-RU" sz="1300" dirty="0"/>
              <a:t>подать новое заявление по своей адресной привязке. При этом </a:t>
            </a:r>
            <a:r>
              <a:rPr lang="ru-RU" sz="1300" u="sng" dirty="0"/>
              <a:t>датой и временем регистрации заявления</a:t>
            </a:r>
            <a:r>
              <a:rPr lang="ru-RU" sz="1300" dirty="0"/>
              <a:t> в ведомственной системе </a:t>
            </a:r>
            <a:r>
              <a:rPr lang="ru-RU" sz="1300" u="sng" dirty="0"/>
              <a:t>будет дата и время подачи второго заявления (формирования заявления на ЕПГУ), </a:t>
            </a:r>
            <a:r>
              <a:rPr lang="ru-RU" sz="1300" dirty="0"/>
              <a:t>при условии успешной обработки.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06221" y="36853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17134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заявителя на ЕПГУ:</a:t>
            </a:r>
            <a:r>
              <a:rPr lang="ru-RU" dirty="0"/>
              <a:t/>
            </a:r>
            <a:br>
              <a:rPr lang="ru-RU" dirty="0"/>
            </a:b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78885"/>
            <a:ext cx="84249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/>
              <a:t>После обработки </a:t>
            </a:r>
            <a:r>
              <a:rPr lang="ru-RU" sz="1300" dirty="0" smtClean="0"/>
              <a:t>заявления ведомственной </a:t>
            </a:r>
            <a:r>
              <a:rPr lang="ru-RU" sz="1300" dirty="0"/>
              <a:t>системой направляется уведомление со статусом «Заявление принято к рассмотрению» с текстом «Заявление </a:t>
            </a:r>
            <a:r>
              <a:rPr lang="ru-RU" sz="1300" dirty="0" smtClean="0"/>
              <a:t>зарегистрировано, </a:t>
            </a:r>
            <a:r>
              <a:rPr lang="ru-RU" sz="1300" dirty="0"/>
              <a:t>и необходимо подтвердить заявление в МФЦ или ЦМУ». Получив это уведомление, </a:t>
            </a:r>
            <a:r>
              <a:rPr lang="ru-RU" sz="1300" dirty="0" smtClean="0"/>
              <a:t>Вам необходимо </a:t>
            </a:r>
            <a:r>
              <a:rPr lang="ru-RU" sz="1300" dirty="0"/>
              <a:t>в течение трех рабочих дней подтвердить электронное заявление документами в филиалах МФЦ или ЦМУ. Первый рабочий день отсчитывается со следующего дня после дня получения данного уведомления</a:t>
            </a:r>
            <a:r>
              <a:rPr lang="ru-RU" sz="1300" dirty="0" smtClean="0"/>
              <a:t>. </a:t>
            </a:r>
            <a:r>
              <a:rPr lang="ru-RU" sz="1400" dirty="0"/>
              <a:t>Ч</a:t>
            </a:r>
            <a:r>
              <a:rPr lang="ru-RU" altLang="ru-RU" sz="1400" dirty="0"/>
              <a:t>асы работы указаны в информационно-телекоммуникационной сети Интернет на официальных сайтах организаций.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424047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подавать заявление: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через </a:t>
            </a:r>
            <a:r>
              <a:rPr lang="ru-RU" sz="1600" b="1" dirty="0"/>
              <a:t>Многофункциональный центр предоставления государственных и муниципальных услуг </a:t>
            </a:r>
            <a:r>
              <a:rPr lang="ru-RU" sz="1600" b="1" dirty="0" smtClean="0"/>
              <a:t>(</a:t>
            </a:r>
            <a:r>
              <a:rPr lang="ru-RU" sz="1600" b="1" dirty="0"/>
              <a:t>ГБУ СО МФЦ)</a:t>
            </a:r>
            <a:r>
              <a:rPr lang="en-US" sz="1600" dirty="0"/>
              <a:t> -</a:t>
            </a:r>
            <a:r>
              <a:rPr lang="ru-RU" sz="1600" dirty="0"/>
              <a:t> официальный сайт: </a:t>
            </a:r>
            <a:r>
              <a:rPr lang="en-US" sz="1600" dirty="0"/>
              <a:t>mfc66.ru</a:t>
            </a:r>
            <a:r>
              <a:rPr lang="ru-RU" sz="1600" dirty="0"/>
              <a:t> и </a:t>
            </a:r>
            <a:br>
              <a:rPr lang="ru-RU" sz="1600" dirty="0"/>
            </a:br>
            <a:r>
              <a:rPr lang="ru-RU" sz="1600" b="1" dirty="0"/>
              <a:t>Центр муниципальных услуг города Екатеринбурга </a:t>
            </a:r>
            <a:r>
              <a:rPr lang="ru-RU" sz="1600" b="1" dirty="0" smtClean="0"/>
              <a:t>(</a:t>
            </a:r>
            <a:r>
              <a:rPr lang="ru-RU" sz="1600" b="1" dirty="0"/>
              <a:t>МКУ ЦМУ)</a:t>
            </a:r>
            <a:r>
              <a:rPr lang="ru-RU" sz="1600" dirty="0"/>
              <a:t> - официальный сайт: </a:t>
            </a:r>
            <a:r>
              <a:rPr lang="ru-RU" sz="1600" dirty="0" err="1" smtClean="0"/>
              <a:t>цму.екатеринбург.рф</a:t>
            </a:r>
            <a:r>
              <a:rPr lang="ru-RU" sz="1600" dirty="0" smtClean="0"/>
              <a:t>;</a:t>
            </a: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через </a:t>
            </a:r>
            <a:r>
              <a:rPr lang="ru-RU" sz="1600" b="1" dirty="0"/>
              <a:t>Единый портал Государственных и муниципальных </a:t>
            </a:r>
            <a:r>
              <a:rPr lang="ru-RU" sz="1600" b="1" dirty="0" smtClean="0"/>
              <a:t>услуг (Единый портал)</a:t>
            </a:r>
            <a:r>
              <a:rPr lang="en-US" sz="1600" b="1" dirty="0" smtClean="0"/>
              <a:t> </a:t>
            </a:r>
            <a:r>
              <a:rPr lang="ru-RU" sz="1600" dirty="0" smtClean="0"/>
              <a:t>(начало приема </a:t>
            </a:r>
            <a:r>
              <a:rPr lang="ru-RU" sz="1600" dirty="0"/>
              <a:t>с 00:00 часов 15 декабря </a:t>
            </a:r>
            <a:r>
              <a:rPr lang="ru-RU" sz="1600" dirty="0" smtClean="0"/>
              <a:t>2019 </a:t>
            </a:r>
            <a:r>
              <a:rPr lang="ru-RU" sz="1600" dirty="0"/>
              <a:t>г</a:t>
            </a:r>
            <a:r>
              <a:rPr lang="ru-RU" sz="1600" dirty="0" smtClean="0"/>
              <a:t>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 общеобразовательную организацию </a:t>
            </a:r>
            <a:r>
              <a:rPr lang="ru-RU" sz="1600" dirty="0"/>
              <a:t>(по отдельному графику, размещенному на официальном сайте организации);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100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714265"/>
            <a:ext cx="7704856" cy="648072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323528" y="1451654"/>
            <a:ext cx="770485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sz="1500" dirty="0">
                <a:latin typeface="+mn-lt"/>
                <a:cs typeface="+mn-cs"/>
              </a:rPr>
              <a:t>При получении заявления АИС «Образование» в личный кабинет заявителя на Едином портале автоматически направляется уведомление следующего содержания: «Ваше заявление принято в обработку ведомством. Необходимость в повторной подаче заявления отсутствует</a:t>
            </a:r>
            <a:r>
              <a:rPr lang="ru-RU" sz="1500" dirty="0" smtClean="0">
                <a:latin typeface="+mn-lt"/>
                <a:cs typeface="+mn-cs"/>
              </a:rPr>
              <a:t>.». </a:t>
            </a:r>
          </a:p>
          <a:p>
            <a:pPr algn="just"/>
            <a:endParaRPr lang="ru-RU" sz="1500" dirty="0">
              <a:latin typeface="+mn-lt"/>
              <a:cs typeface="+mn-cs"/>
            </a:endParaRPr>
          </a:p>
          <a:p>
            <a:pPr algn="just"/>
            <a:r>
              <a:rPr lang="ru-RU" sz="1500" dirty="0">
                <a:latin typeface="+mn-lt"/>
                <a:cs typeface="+mn-cs"/>
              </a:rPr>
              <a:t>После обработки заявления в личный кабинет заявителя на Едином портале автоматически направляется </a:t>
            </a:r>
            <a:r>
              <a:rPr lang="ru-RU" sz="1500" b="1" dirty="0">
                <a:latin typeface="+mn-lt"/>
                <a:cs typeface="+mn-cs"/>
              </a:rPr>
              <a:t>уведомление </a:t>
            </a:r>
            <a:r>
              <a:rPr lang="ru-RU" sz="1500" b="1" dirty="0" smtClean="0">
                <a:latin typeface="+mn-lt"/>
                <a:cs typeface="+mn-cs"/>
              </a:rPr>
              <a:t>об отказе</a:t>
            </a:r>
            <a:r>
              <a:rPr lang="ru-RU" sz="1500" dirty="0" smtClean="0">
                <a:latin typeface="+mn-lt"/>
                <a:cs typeface="+mn-cs"/>
              </a:rPr>
              <a:t> в предоставлении услуги с указанием причины </a:t>
            </a:r>
            <a:r>
              <a:rPr lang="ru-RU" sz="1500" dirty="0" smtClean="0">
                <a:latin typeface="+mn-lt"/>
                <a:cs typeface="+mn-cs"/>
              </a:rPr>
              <a:t>отказа</a:t>
            </a:r>
            <a:r>
              <a:rPr lang="ru-RU" sz="150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1500" dirty="0" smtClean="0">
                <a:latin typeface="+mn-lt"/>
                <a:cs typeface="+mn-cs"/>
              </a:rPr>
              <a:t>или </a:t>
            </a:r>
            <a:r>
              <a:rPr lang="ru-RU" sz="1500" b="1" dirty="0" smtClean="0">
                <a:latin typeface="+mn-lt"/>
                <a:cs typeface="+mn-cs"/>
              </a:rPr>
              <a:t>уведомление</a:t>
            </a:r>
            <a:r>
              <a:rPr lang="ru-RU" sz="1500" dirty="0" smtClean="0">
                <a:latin typeface="+mn-lt"/>
                <a:cs typeface="+mn-cs"/>
              </a:rPr>
              <a:t> </a:t>
            </a:r>
            <a:r>
              <a:rPr lang="ru-RU" sz="1500" b="1" dirty="0" smtClean="0">
                <a:latin typeface="+mn-lt"/>
                <a:cs typeface="+mn-cs"/>
              </a:rPr>
              <a:t>о регистрации заявления </a:t>
            </a:r>
            <a:r>
              <a:rPr lang="ru-RU" sz="1500" dirty="0" smtClean="0">
                <a:latin typeface="+mn-lt"/>
                <a:cs typeface="+mn-cs"/>
              </a:rPr>
              <a:t>(</a:t>
            </a:r>
            <a:r>
              <a:rPr lang="ru-RU" sz="1500" dirty="0">
                <a:latin typeface="+mn-lt"/>
                <a:cs typeface="+mn-cs"/>
              </a:rPr>
              <a:t>с указанием даты и времени подачи заявления в электронном виде на Едином портале) и необходимости в срок </a:t>
            </a:r>
            <a:r>
              <a:rPr lang="ru-RU" sz="1500" b="1" dirty="0">
                <a:latin typeface="+mn-lt"/>
                <a:cs typeface="+mn-cs"/>
              </a:rPr>
              <a:t>не позднее трех рабочих дней</a:t>
            </a:r>
            <a:r>
              <a:rPr lang="ru-RU" sz="1500" dirty="0">
                <a:latin typeface="+mn-lt"/>
                <a:cs typeface="+mn-cs"/>
              </a:rPr>
              <a:t> с момента отправки уведомления о регистрации заявления в </a:t>
            </a:r>
            <a:r>
              <a:rPr lang="ru-RU" sz="1500" dirty="0" smtClean="0">
                <a:latin typeface="+mn-lt"/>
                <a:cs typeface="+mn-cs"/>
              </a:rPr>
              <a:t>АИС </a:t>
            </a:r>
            <a:r>
              <a:rPr lang="ru-RU" sz="1500" dirty="0">
                <a:latin typeface="+mn-lt"/>
                <a:cs typeface="+mn-cs"/>
              </a:rPr>
              <a:t>«Образование» обратиться в любое отделение МКУ ЦМУ или филиал ГБУ МФЦ с документами для подтверждения данных, указанных в заявлении. Ч</a:t>
            </a:r>
            <a:r>
              <a:rPr lang="ru-RU" altLang="ru-RU" sz="1500" dirty="0">
                <a:latin typeface="+mn-lt"/>
                <a:cs typeface="+mn-cs"/>
              </a:rPr>
              <a:t>асы работы указаны в информационно-телекоммуникационной сети Интернет на официальных сайтах </a:t>
            </a:r>
            <a:r>
              <a:rPr lang="ru-RU" altLang="ru-RU" sz="1500" dirty="0" smtClean="0">
                <a:latin typeface="+mn-lt"/>
                <a:cs typeface="+mn-cs"/>
              </a:rPr>
              <a:t>организаций.</a:t>
            </a:r>
            <a:endParaRPr lang="ru-RU" altLang="ru-RU" sz="15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4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179512" y="403231"/>
            <a:ext cx="8820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Телефоны «</a:t>
            </a:r>
            <a:r>
              <a:rPr lang="ru-RU" sz="2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горячей линии»:</a:t>
            </a:r>
            <a:endParaRPr lang="ru-RU" alt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l="18500" t="24800" r="34644" b="10101"/>
          <a:stretch/>
        </p:blipFill>
        <p:spPr>
          <a:xfrm>
            <a:off x="1763688" y="847431"/>
            <a:ext cx="4987600" cy="389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необходимы документы: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46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паспорт </a:t>
            </a:r>
            <a:r>
              <a:rPr lang="ru-RU" dirty="0"/>
              <a:t>родителя (законного представителя) (</a:t>
            </a:r>
            <a:r>
              <a:rPr lang="ru-RU" dirty="0" smtClean="0"/>
              <a:t>подлинник);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 (</a:t>
            </a:r>
            <a:r>
              <a:rPr lang="ru-RU" dirty="0" smtClean="0"/>
              <a:t>подлинник);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</a:t>
            </a:r>
            <a:r>
              <a:rPr lang="ru-RU" dirty="0" smtClean="0"/>
              <a:t>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 smtClean="0"/>
              <a:t>документ</a:t>
            </a:r>
            <a:r>
              <a:rPr lang="ru-RU" dirty="0"/>
              <a:t>ы</a:t>
            </a:r>
            <a:r>
              <a:rPr lang="ru-RU" dirty="0" smtClean="0"/>
              <a:t>, подтверждающие </a:t>
            </a:r>
            <a:r>
              <a:rPr lang="ru-RU" dirty="0"/>
              <a:t>преимущественное </a:t>
            </a:r>
            <a:r>
              <a:rPr lang="ru-RU" dirty="0" smtClean="0"/>
              <a:t>право и право </a:t>
            </a:r>
            <a:r>
              <a:rPr lang="ru-RU" dirty="0"/>
              <a:t>на получение мест в образовательных организациях в первоочередном </a:t>
            </a:r>
            <a:r>
              <a:rPr lang="ru-RU" dirty="0" smtClean="0"/>
              <a:t>порядке (при наличии права</a:t>
            </a:r>
            <a:r>
              <a:rPr lang="ru-RU" dirty="0" smtClean="0"/>
              <a:t>). Перечень документов представлен в приложении №2 Административного регламента.</a:t>
            </a:r>
            <a:endParaRPr lang="ru-RU" dirty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451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b="1" dirty="0"/>
              <a:t>Правом преимущественного приема будут пользоваться следующие категории детей:  </a:t>
            </a: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/>
              <a:t>         </a:t>
            </a:r>
            <a:endParaRPr lang="ru-RU" sz="1400" dirty="0" smtClean="0"/>
          </a:p>
          <a:p>
            <a:pPr marL="37592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дети</a:t>
            </a:r>
            <a:r>
              <a:rPr lang="ru-RU" sz="1400" dirty="0"/>
              <a:t>, проживающие в одной семье и имеющие общее место жительства, при зачислении на обучение по основным общеобразовательным программам начального общего образования в общеобразовательные учреждения, в которых обучаются их братья и (или) сестры (основание – Федеральный закон от 2 декабря 2019 года № 411-ФЗ «О внесении изменений в статью 54 Семейного кодекса Российской Федерации и статью 67 Федерального закона «Об образовании в Российской Федерации</a:t>
            </a:r>
            <a:r>
              <a:rPr lang="ru-RU" sz="1400" dirty="0" smtClean="0"/>
              <a:t>»).</a:t>
            </a:r>
          </a:p>
          <a:p>
            <a:pPr marL="9017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/>
              <a:t>Обращаем </a:t>
            </a:r>
            <a:r>
              <a:rPr lang="ru-RU" sz="1400" b="1" dirty="0"/>
              <a:t>ваше внимание</a:t>
            </a:r>
            <a:r>
              <a:rPr lang="ru-RU" sz="1400" dirty="0"/>
              <a:t> на то, что </a:t>
            </a:r>
            <a:r>
              <a:rPr lang="ru-RU" sz="1400" b="1" dirty="0"/>
              <a:t>регистрация на закрепленной за общеобразовательным учреждением </a:t>
            </a:r>
            <a:r>
              <a:rPr lang="ru-RU" sz="1400" b="1" dirty="0" smtClean="0"/>
              <a:t>территории</a:t>
            </a:r>
            <a:r>
              <a:rPr lang="ru-RU" sz="1400" dirty="0" smtClean="0"/>
              <a:t> </a:t>
            </a:r>
            <a:r>
              <a:rPr lang="ru-RU" sz="1400" dirty="0"/>
              <a:t>(основание – Постановление 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</a:t>
            </a:r>
            <a:r>
              <a:rPr lang="ru-RU" sz="1400" dirty="0" smtClean="0"/>
              <a:t>Екатеринбург») для </a:t>
            </a:r>
            <a:r>
              <a:rPr lang="ru-RU" sz="1400" dirty="0"/>
              <a:t>данной категории детей при зачислении ребенка в учреждение </a:t>
            </a:r>
            <a:r>
              <a:rPr lang="ru-RU" sz="1400" b="1" dirty="0"/>
              <a:t>не будет учитываться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5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Правом </a:t>
            </a:r>
            <a:r>
              <a:rPr lang="ru-RU" b="1" dirty="0"/>
              <a:t>первоочередного приема в общеобразовательные учреждения будут пользоваться следующие категории детей</a:t>
            </a:r>
            <a:r>
              <a:rPr lang="ru-RU" b="1" dirty="0" smtClean="0"/>
              <a:t>:</a:t>
            </a:r>
          </a:p>
          <a:p>
            <a:endParaRPr lang="ru-R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органов уголовно-исполнительной системы, федеральной противопожарной службы Государственной противопожарной службы, таможенных органов Российской Федерации 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сотрудников полиции (основание – Федеральный закон от 07.02.2011 № 3-ФЗ «О полиции»);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дети военнослужащих по месту жительства их семей (основание – Федеральный закон от 27.05.1998 № 76-ФЗ «О статусе военнослужащих»).</a:t>
            </a:r>
          </a:p>
          <a:p>
            <a:pPr algn="just"/>
            <a:r>
              <a:rPr lang="ru-RU" sz="1400" dirty="0"/>
              <a:t>       Для данной категории детей при зачислении в общеобразовательное учреждение </a:t>
            </a:r>
            <a:r>
              <a:rPr lang="ru-RU" sz="1400" b="1" dirty="0"/>
              <a:t>регистрация на закрепленной за учреждением территории будет учитываться</a:t>
            </a:r>
            <a:r>
              <a:rPr lang="ru-RU" sz="1400" dirty="0"/>
              <a:t> </a:t>
            </a:r>
            <a:r>
              <a:rPr lang="ru-RU" sz="1400" dirty="0" smtClean="0"/>
              <a:t>(основание - Постановление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 ).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835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82185"/>
            <a:ext cx="83246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Подача заявлений при наличии регистрации в СНТ</a:t>
            </a:r>
          </a:p>
          <a:p>
            <a:endParaRPr lang="ru-RU" sz="1400" dirty="0"/>
          </a:p>
          <a:p>
            <a:pPr algn="just"/>
            <a:r>
              <a:rPr lang="ru-RU" sz="1400" dirty="0"/>
              <a:t>Граждане, проживающие (зарегистрированные) в садоводческих некоммерческих объединениях, которые при подаче заявления в электронном виде о зачислении ребенка в общеобразовательное учреждение через </a:t>
            </a:r>
            <a:r>
              <a:rPr lang="ru-RU" sz="1400" dirty="0" smtClean="0"/>
              <a:t>ЕПГУ </a:t>
            </a:r>
            <a:r>
              <a:rPr lang="ru-RU" sz="1400" dirty="0"/>
              <a:t>столкнулись с трудностью и не нашли адрес своей прописки (регистрации) в перечне предлагаемых адресов на ЕПГУ (при этом адрес прописки (регистрации) закреплен в </a:t>
            </a:r>
            <a:r>
              <a:rPr lang="ru-RU" sz="1400" dirty="0" smtClean="0"/>
              <a:t>Постановлении </a:t>
            </a:r>
            <a:r>
              <a:rPr lang="ru-RU" sz="1400" dirty="0"/>
              <a:t>Администрации города Екатеринбурга от 03.12.2019 № 2861 «О закреплении территорий за муниципальными общеобразовательными учреждениями муниципального образования «город Екатеринбург</a:t>
            </a:r>
            <a:r>
              <a:rPr lang="ru-RU" sz="1400" dirty="0" smtClean="0"/>
              <a:t>», </a:t>
            </a:r>
            <a:r>
              <a:rPr lang="ru-RU" sz="1400" dirty="0"/>
              <a:t>должны в установленный период обратиться с заявлением о зачислении и оригиналами документов в общеобразовательное учреждение (согласно территориальному закреплению), или в Муниципальное казенное учреждение «Центр муниципальных услуг» (его отделы приема и выдачи документов), или в Государственное бюджетное учреждение Свердловской области «Многофункциональный центр предоставления государственных и муниципальных услуг» (его филиалы). </a:t>
            </a:r>
          </a:p>
        </p:txBody>
      </p:sp>
    </p:spTree>
    <p:extLst>
      <p:ext uri="{BB962C8B-B14F-4D97-AF65-F5344CB8AC3E}">
        <p14:creationId xmlns:p14="http://schemas.microsoft.com/office/powerpoint/2010/main" val="170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3568" y="699543"/>
            <a:ext cx="4156464" cy="648072"/>
          </a:xfrm>
        </p:spPr>
        <p:txBody>
          <a:bodyPr>
            <a:noAutofit/>
          </a:bodyPr>
          <a:lstStyle/>
          <a:p>
            <a:pPr algn="l"/>
            <a:r>
              <a:rPr lang="ru-RU" alt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</a:t>
            </a:r>
            <a:r>
              <a:rPr lang="ru-RU" alt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заявления через ЕПГУ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70569"/>
            <a:ext cx="2520280" cy="61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50" y="4731990"/>
            <a:ext cx="3275849" cy="38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3568" y="1419622"/>
            <a:ext cx="782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Родителю необходимо зарегистрироваться на ЕПГУ (при отсутствии учетной записи</a:t>
            </a:r>
            <a:r>
              <a:rPr lang="ru-RU" dirty="0" smtClean="0"/>
              <a:t>).</a:t>
            </a: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365760" indent="-256032">
              <a:buFont typeface="Georgia"/>
              <a:buChar char="•"/>
              <a:defRPr/>
            </a:pPr>
            <a:r>
              <a:rPr lang="ru-RU" b="1" dirty="0"/>
              <a:t>ДО наступления 00:00 </a:t>
            </a:r>
            <a:r>
              <a:rPr lang="ru-RU" b="1" dirty="0" smtClean="0"/>
              <a:t>15.12.2019:</a:t>
            </a:r>
            <a:endParaRPr lang="ru-RU" b="1" dirty="0" smtClean="0"/>
          </a:p>
          <a:p>
            <a:pPr marL="365760" indent="-256032">
              <a:buFont typeface="Georgia"/>
              <a:buChar char="•"/>
              <a:defRPr/>
            </a:pPr>
            <a:endParaRPr lang="ru-RU" dirty="0" smtClean="0"/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войти </a:t>
            </a:r>
            <a:r>
              <a:rPr lang="ru-RU" dirty="0"/>
              <a:t>в личный </a:t>
            </a:r>
            <a:r>
              <a:rPr lang="ru-RU" dirty="0" smtClean="0"/>
              <a:t>кабинет;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установить </a:t>
            </a:r>
            <a:r>
              <a:rPr lang="ru-RU" dirty="0"/>
              <a:t>местоположение – </a:t>
            </a:r>
            <a:r>
              <a:rPr lang="ru-RU" dirty="0" smtClean="0"/>
              <a:t>Екатеринбург; </a:t>
            </a:r>
          </a:p>
          <a:p>
            <a:pPr marL="109728">
              <a:defRPr/>
            </a:pPr>
            <a:r>
              <a:rPr lang="ru-RU" dirty="0"/>
              <a:t> </a:t>
            </a:r>
            <a:r>
              <a:rPr lang="ru-RU" dirty="0" smtClean="0"/>
              <a:t>    - найти </a:t>
            </a:r>
            <a:r>
              <a:rPr lang="ru-RU" dirty="0"/>
              <a:t>и выбрать услугу «Зачисление в образовательное учреждение</a:t>
            </a:r>
            <a:r>
              <a:rPr lang="ru-RU" dirty="0" smtClean="0"/>
              <a:t>»</a:t>
            </a:r>
            <a:endParaRPr lang="ru-RU" dirty="0"/>
          </a:p>
          <a:p>
            <a:pPr marL="109728">
              <a:defRPr/>
            </a:pPr>
            <a:endParaRPr lang="ru-RU" b="1" dirty="0" smtClean="0"/>
          </a:p>
          <a:p>
            <a:pPr marL="109728">
              <a:defRPr/>
            </a:pPr>
            <a:r>
              <a:rPr lang="ru-RU" b="1" dirty="0" smtClean="0"/>
              <a:t>Внимание</a:t>
            </a:r>
            <a:r>
              <a:rPr lang="ru-RU" b="1" dirty="0"/>
              <a:t>: </a:t>
            </a:r>
            <a:r>
              <a:rPr lang="ru-RU" b="1" dirty="0" smtClean="0"/>
              <a:t>Личный </a:t>
            </a:r>
            <a:r>
              <a:rPr lang="ru-RU" b="1" dirty="0"/>
              <a:t>кабинет заявителя на </a:t>
            </a:r>
            <a:r>
              <a:rPr lang="ru-RU" b="1" dirty="0" smtClean="0"/>
              <a:t>ЕПГУ должен </a:t>
            </a:r>
            <a:r>
              <a:rPr lang="ru-RU" b="1" dirty="0"/>
              <a:t>быть зарегистрирован только на родителя (законного представителя</a:t>
            </a:r>
            <a:r>
              <a:rPr lang="ru-RU" b="1" dirty="0" smtClean="0"/>
              <a:t>) ребенка!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36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2257</Words>
  <Application>Microsoft Office PowerPoint</Application>
  <PresentationFormat>Экран (16:9)</PresentationFormat>
  <Paragraphs>226</Paragraphs>
  <Slides>41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Тема Office</vt:lpstr>
      <vt:lpstr> Прием детей в 1-ый класс на 2020/2021 учебный год  в общеобразовательные организации, расположенные на территории муниципального образования «город Екатеринбург»</vt:lpstr>
      <vt:lpstr>Когда подавать заявление:</vt:lpstr>
      <vt:lpstr>Когда подавать заявление:</vt:lpstr>
      <vt:lpstr>Где подавать заявление:</vt:lpstr>
      <vt:lpstr>Какие необходимы документы:</vt:lpstr>
      <vt:lpstr>Презентация PowerPoint</vt:lpstr>
      <vt:lpstr>Презентация PowerPoint</vt:lpstr>
      <vt:lpstr>Презентация PowerPoint</vt:lpstr>
      <vt:lpstr>Подача заявления через ЕПГУ</vt:lpstr>
      <vt:lpstr>Если нет регистрации на ЕПГУ (нет учетной записи)</vt:lpstr>
      <vt:lpstr>Общие рекомендации </vt:lpstr>
      <vt:lpstr>Как получить услугу</vt:lpstr>
      <vt:lpstr>Как получить услугу</vt:lpstr>
      <vt:lpstr>Как получить услугу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ЕПГУ,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Вопросы</vt:lpstr>
      <vt:lpstr>Подача заявления через ЕПГУ при наличии подтверждённой учетной записи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Статусы, поступающие в личный кабинет заявителя на ЕПГУ: </vt:lpstr>
      <vt:lpstr>Подача заявления через ЕПГУ при наличии подтверждённой учетной записи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Байчибаева Анна Валерьевна</dc:creator>
  <cp:lastModifiedBy>Кречетова Елена Викторовна</cp:lastModifiedBy>
  <cp:revision>294</cp:revision>
  <dcterms:created xsi:type="dcterms:W3CDTF">2015-06-30T08:03:00Z</dcterms:created>
  <dcterms:modified xsi:type="dcterms:W3CDTF">2019-12-13T11:42:10Z</dcterms:modified>
</cp:coreProperties>
</file>