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59" r:id="rId3"/>
    <p:sldId id="265" r:id="rId4"/>
    <p:sldId id="266" r:id="rId5"/>
    <p:sldId id="267" r:id="rId6"/>
    <p:sldId id="268" r:id="rId7"/>
    <p:sldId id="276" r:id="rId8"/>
    <p:sldId id="274" r:id="rId9"/>
    <p:sldId id="275" r:id="rId10"/>
    <p:sldId id="260" r:id="rId11"/>
    <p:sldId id="261" r:id="rId12"/>
    <p:sldId id="262" r:id="rId13"/>
    <p:sldId id="263" r:id="rId14"/>
    <p:sldId id="280" r:id="rId15"/>
    <p:sldId id="279" r:id="rId16"/>
    <p:sldId id="278" r:id="rId17"/>
    <p:sldId id="264" r:id="rId18"/>
    <p:sldId id="283" r:id="rId19"/>
    <p:sldId id="282" r:id="rId20"/>
    <p:sldId id="281"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varScale="1">
        <p:scale>
          <a:sx n="115" d="100"/>
          <a:sy n="115" d="100"/>
        </p:scale>
        <p:origin x="37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159792-9AA1-4E0B-BCFC-6D33ED49FC47}"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lang="ru-RU"/>
        </a:p>
      </dgm:t>
    </dgm:pt>
    <dgm:pt modelId="{5BE07E89-CFC0-446D-AD29-8762F0CF37B3}">
      <dgm:prSet phldrT="[Текст]" custT="1"/>
      <dgm:spPr>
        <a:effectLst>
          <a:outerShdw blurRad="63500" sx="102000" sy="102000" algn="ctr" rotWithShape="0">
            <a:prstClr val="black">
              <a:alpha val="40000"/>
            </a:prstClr>
          </a:outerShdw>
        </a:effectLst>
      </dgm:spPr>
      <dgm:t>
        <a:bodyPr/>
        <a:lstStyle/>
        <a:p>
          <a:pPr algn="ctr"/>
          <a:r>
            <a:rPr lang="ru-RU" sz="2800" b="1" dirty="0" smtClean="0">
              <a:solidFill>
                <a:schemeClr val="tx1"/>
              </a:solidFill>
              <a:latin typeface="Times New Roman" panose="02020603050405020304" pitchFamily="18" charset="0"/>
              <a:cs typeface="Times New Roman" panose="02020603050405020304" pitchFamily="18" charset="0"/>
            </a:rPr>
            <a:t>Социально – коммуникативное развитие</a:t>
          </a:r>
        </a:p>
      </dgm:t>
    </dgm:pt>
    <dgm:pt modelId="{7467EDB1-80C7-4C2C-92FB-BC1102DD2E45}" type="parTrans" cxnId="{65B0592E-2687-4ACD-8B01-5232CE06D6D1}">
      <dgm:prSet/>
      <dgm:spPr/>
      <dgm:t>
        <a:bodyPr/>
        <a:lstStyle/>
        <a:p>
          <a:endParaRPr lang="ru-RU" sz="2800" b="1">
            <a:latin typeface="Arial" pitchFamily="34" charset="0"/>
            <a:cs typeface="Arial" pitchFamily="34" charset="0"/>
          </a:endParaRPr>
        </a:p>
      </dgm:t>
    </dgm:pt>
    <dgm:pt modelId="{BD91BA10-6C8D-42DD-BBE8-4531799BBFDD}" type="sibTrans" cxnId="{65B0592E-2687-4ACD-8B01-5232CE06D6D1}">
      <dgm:prSet/>
      <dgm:spPr/>
      <dgm:t>
        <a:bodyPr/>
        <a:lstStyle/>
        <a:p>
          <a:endParaRPr lang="ru-RU" sz="2800" b="1">
            <a:latin typeface="Arial" pitchFamily="34" charset="0"/>
            <a:cs typeface="Arial" pitchFamily="34" charset="0"/>
          </a:endParaRPr>
        </a:p>
      </dgm:t>
    </dgm:pt>
    <dgm:pt modelId="{C3404A39-4C89-4197-B2F6-F2FC912339D8}">
      <dgm:prSet phldrT="[Текст]" custT="1"/>
      <dgm:spPr>
        <a:effectLst>
          <a:outerShdw blurRad="63500" sx="102000" sy="102000" algn="ctr" rotWithShape="0">
            <a:prstClr val="black">
              <a:alpha val="40000"/>
            </a:prstClr>
          </a:outerShdw>
        </a:effectLst>
      </dgm:spPr>
      <dgm:t>
        <a:bodyPr/>
        <a:lstStyle/>
        <a:p>
          <a:pPr algn="ctr"/>
          <a:r>
            <a:rPr lang="ru-RU" sz="2800" b="1" dirty="0" smtClean="0">
              <a:solidFill>
                <a:schemeClr val="tx1"/>
              </a:solidFill>
              <a:latin typeface="Times New Roman" panose="02020603050405020304" pitchFamily="18" charset="0"/>
              <a:cs typeface="Times New Roman" panose="02020603050405020304" pitchFamily="18" charset="0"/>
            </a:rPr>
            <a:t>Познавательное развитие</a:t>
          </a:r>
        </a:p>
      </dgm:t>
    </dgm:pt>
    <dgm:pt modelId="{AD5990B2-148D-47DC-959D-ED7423481140}" type="parTrans" cxnId="{98677C67-53CB-422D-B000-90AE6A773CFB}">
      <dgm:prSet/>
      <dgm:spPr/>
      <dgm:t>
        <a:bodyPr/>
        <a:lstStyle/>
        <a:p>
          <a:endParaRPr lang="ru-RU" sz="2800" b="1">
            <a:latin typeface="Arial" pitchFamily="34" charset="0"/>
            <a:cs typeface="Arial" pitchFamily="34" charset="0"/>
          </a:endParaRPr>
        </a:p>
      </dgm:t>
    </dgm:pt>
    <dgm:pt modelId="{B4C9A160-DD40-4BB5-A771-4B494200BA89}" type="sibTrans" cxnId="{98677C67-53CB-422D-B000-90AE6A773CFB}">
      <dgm:prSet/>
      <dgm:spPr/>
      <dgm:t>
        <a:bodyPr/>
        <a:lstStyle/>
        <a:p>
          <a:endParaRPr lang="ru-RU" sz="2800" b="1">
            <a:latin typeface="Arial" pitchFamily="34" charset="0"/>
            <a:cs typeface="Arial" pitchFamily="34" charset="0"/>
          </a:endParaRPr>
        </a:p>
      </dgm:t>
    </dgm:pt>
    <dgm:pt modelId="{D2270F81-58DC-49E8-8A66-35A9C33228E1}">
      <dgm:prSet phldrT="[Текст]" custT="1"/>
      <dgm:spPr>
        <a:effectLst>
          <a:outerShdw blurRad="63500" sx="102000" sy="102000" algn="ctr" rotWithShape="0">
            <a:prstClr val="black">
              <a:alpha val="40000"/>
            </a:prstClr>
          </a:outerShdw>
        </a:effectLst>
      </dgm:spPr>
      <dgm:t>
        <a:bodyPr/>
        <a:lstStyle/>
        <a:p>
          <a:pPr algn="ctr"/>
          <a:r>
            <a:rPr lang="ru-RU" sz="2800" b="1" dirty="0" smtClean="0">
              <a:solidFill>
                <a:schemeClr val="tx1"/>
              </a:solidFill>
              <a:latin typeface="Times New Roman" panose="02020603050405020304" pitchFamily="18" charset="0"/>
              <a:cs typeface="Times New Roman" panose="02020603050405020304" pitchFamily="18" charset="0"/>
            </a:rPr>
            <a:t>Речевое развитие</a:t>
          </a:r>
          <a:endParaRPr lang="ru-RU" sz="2800" b="1" dirty="0">
            <a:solidFill>
              <a:schemeClr val="tx1"/>
            </a:solidFill>
            <a:latin typeface="Times New Roman" panose="02020603050405020304" pitchFamily="18" charset="0"/>
            <a:cs typeface="Times New Roman" panose="02020603050405020304" pitchFamily="18" charset="0"/>
          </a:endParaRPr>
        </a:p>
      </dgm:t>
    </dgm:pt>
    <dgm:pt modelId="{7D26E5A1-11BC-4672-A1B3-D4EB9A714CBE}" type="parTrans" cxnId="{1BE2F093-46AA-40CB-96C9-1364D723644B}">
      <dgm:prSet/>
      <dgm:spPr/>
      <dgm:t>
        <a:bodyPr/>
        <a:lstStyle/>
        <a:p>
          <a:endParaRPr lang="ru-RU" sz="2800" b="1">
            <a:latin typeface="Arial" pitchFamily="34" charset="0"/>
            <a:cs typeface="Arial" pitchFamily="34" charset="0"/>
          </a:endParaRPr>
        </a:p>
      </dgm:t>
    </dgm:pt>
    <dgm:pt modelId="{35969F29-E1D8-41E3-94EA-45D2FFAFD369}" type="sibTrans" cxnId="{1BE2F093-46AA-40CB-96C9-1364D723644B}">
      <dgm:prSet/>
      <dgm:spPr/>
      <dgm:t>
        <a:bodyPr/>
        <a:lstStyle/>
        <a:p>
          <a:endParaRPr lang="ru-RU" sz="2800" b="1">
            <a:latin typeface="Arial" pitchFamily="34" charset="0"/>
            <a:cs typeface="Arial" pitchFamily="34" charset="0"/>
          </a:endParaRPr>
        </a:p>
      </dgm:t>
    </dgm:pt>
    <dgm:pt modelId="{3E1BCB2E-9F85-4CC8-8661-E2ADE1D20A37}">
      <dgm:prSet phldrT="[Текст]" custT="1"/>
      <dgm:spPr>
        <a:effectLst>
          <a:outerShdw blurRad="63500" sx="102000" sy="102000" algn="ctr" rotWithShape="0">
            <a:prstClr val="black">
              <a:alpha val="40000"/>
            </a:prstClr>
          </a:outerShdw>
        </a:effectLst>
      </dgm:spPr>
      <dgm:t>
        <a:bodyPr/>
        <a:lstStyle/>
        <a:p>
          <a:pPr algn="ctr"/>
          <a:r>
            <a:rPr lang="ru-RU" sz="2800" b="1" dirty="0" smtClean="0">
              <a:solidFill>
                <a:schemeClr val="tx1"/>
              </a:solidFill>
              <a:latin typeface="Times New Roman" panose="02020603050405020304" pitchFamily="18" charset="0"/>
              <a:cs typeface="Times New Roman" panose="02020603050405020304" pitchFamily="18" charset="0"/>
            </a:rPr>
            <a:t>Художественно – эстетическое развитие</a:t>
          </a:r>
          <a:endParaRPr lang="ru-RU" sz="2800" b="1" dirty="0">
            <a:solidFill>
              <a:schemeClr val="tx1"/>
            </a:solidFill>
            <a:latin typeface="Times New Roman" panose="02020603050405020304" pitchFamily="18" charset="0"/>
            <a:cs typeface="Times New Roman" panose="02020603050405020304" pitchFamily="18" charset="0"/>
          </a:endParaRPr>
        </a:p>
      </dgm:t>
    </dgm:pt>
    <dgm:pt modelId="{7BBF4F59-E106-416C-9D1C-672C629AE4B1}" type="parTrans" cxnId="{8F07FB3E-56B0-4C8E-86D1-1179FDF074FC}">
      <dgm:prSet/>
      <dgm:spPr/>
      <dgm:t>
        <a:bodyPr/>
        <a:lstStyle/>
        <a:p>
          <a:endParaRPr lang="ru-RU" sz="2800" b="1">
            <a:latin typeface="Arial" pitchFamily="34" charset="0"/>
            <a:cs typeface="Arial" pitchFamily="34" charset="0"/>
          </a:endParaRPr>
        </a:p>
      </dgm:t>
    </dgm:pt>
    <dgm:pt modelId="{F1553C92-9AB8-4200-91BB-981587BB4790}" type="sibTrans" cxnId="{8F07FB3E-56B0-4C8E-86D1-1179FDF074FC}">
      <dgm:prSet/>
      <dgm:spPr/>
      <dgm:t>
        <a:bodyPr/>
        <a:lstStyle/>
        <a:p>
          <a:endParaRPr lang="ru-RU" sz="2800" b="1">
            <a:latin typeface="Arial" pitchFamily="34" charset="0"/>
            <a:cs typeface="Arial" pitchFamily="34" charset="0"/>
          </a:endParaRPr>
        </a:p>
      </dgm:t>
    </dgm:pt>
    <dgm:pt modelId="{5CB6E894-3CFF-4C66-AAAB-F5351ED59987}">
      <dgm:prSet custT="1"/>
      <dgm:spPr>
        <a:effectLst>
          <a:outerShdw blurRad="63500" sx="102000" sy="102000" algn="ctr" rotWithShape="0">
            <a:prstClr val="black">
              <a:alpha val="40000"/>
            </a:prstClr>
          </a:outerShdw>
        </a:effectLst>
      </dgm:spPr>
      <dgm:t>
        <a:bodyPr/>
        <a:lstStyle/>
        <a:p>
          <a:pPr algn="ctr"/>
          <a:r>
            <a:rPr lang="ru-RU" sz="2800" b="1" dirty="0" smtClean="0">
              <a:solidFill>
                <a:schemeClr val="tx1"/>
              </a:solidFill>
              <a:latin typeface="Times New Roman" panose="02020603050405020304" pitchFamily="18" charset="0"/>
              <a:cs typeface="Times New Roman" panose="02020603050405020304" pitchFamily="18" charset="0"/>
            </a:rPr>
            <a:t>Физическое развитие</a:t>
          </a:r>
          <a:endParaRPr lang="ru-RU" sz="2800" b="1" dirty="0">
            <a:solidFill>
              <a:schemeClr val="tx1"/>
            </a:solidFill>
            <a:latin typeface="Times New Roman" panose="02020603050405020304" pitchFamily="18" charset="0"/>
            <a:cs typeface="Times New Roman" panose="02020603050405020304" pitchFamily="18" charset="0"/>
          </a:endParaRPr>
        </a:p>
      </dgm:t>
    </dgm:pt>
    <dgm:pt modelId="{9F009770-6CD6-4F91-8921-5593FC368A89}" type="parTrans" cxnId="{1D095573-3780-44E3-82CA-87BEC1FE5ED5}">
      <dgm:prSet/>
      <dgm:spPr/>
      <dgm:t>
        <a:bodyPr/>
        <a:lstStyle/>
        <a:p>
          <a:endParaRPr lang="ru-RU" sz="2800" b="1"/>
        </a:p>
      </dgm:t>
    </dgm:pt>
    <dgm:pt modelId="{A5F5F590-60CE-4F54-BB13-E0B1199A7112}" type="sibTrans" cxnId="{1D095573-3780-44E3-82CA-87BEC1FE5ED5}">
      <dgm:prSet/>
      <dgm:spPr/>
      <dgm:t>
        <a:bodyPr/>
        <a:lstStyle/>
        <a:p>
          <a:endParaRPr lang="ru-RU" sz="2800" b="1"/>
        </a:p>
      </dgm:t>
    </dgm:pt>
    <dgm:pt modelId="{AD4D2CAE-C594-460C-B406-DBF4B8203B80}" type="pres">
      <dgm:prSet presAssocID="{0B159792-9AA1-4E0B-BCFC-6D33ED49FC47}" presName="linear" presStyleCnt="0">
        <dgm:presLayoutVars>
          <dgm:animLvl val="lvl"/>
          <dgm:resizeHandles val="exact"/>
        </dgm:presLayoutVars>
      </dgm:prSet>
      <dgm:spPr/>
      <dgm:t>
        <a:bodyPr/>
        <a:lstStyle/>
        <a:p>
          <a:endParaRPr lang="ru-RU"/>
        </a:p>
      </dgm:t>
    </dgm:pt>
    <dgm:pt modelId="{65F234E9-32B2-4603-9345-EAC2CCC68311}" type="pres">
      <dgm:prSet presAssocID="{5BE07E89-CFC0-446D-AD29-8762F0CF37B3}" presName="parentText" presStyleLbl="node1" presStyleIdx="0" presStyleCnt="5" custLinFactY="-15940" custLinFactNeighborX="9899" custLinFactNeighborY="-100000">
        <dgm:presLayoutVars>
          <dgm:chMax val="0"/>
          <dgm:bulletEnabled val="1"/>
        </dgm:presLayoutVars>
      </dgm:prSet>
      <dgm:spPr/>
      <dgm:t>
        <a:bodyPr/>
        <a:lstStyle/>
        <a:p>
          <a:endParaRPr lang="ru-RU"/>
        </a:p>
      </dgm:t>
    </dgm:pt>
    <dgm:pt modelId="{4740D06E-C045-46D3-A5EA-6B2A737D8416}" type="pres">
      <dgm:prSet presAssocID="{BD91BA10-6C8D-42DD-BBE8-4531799BBFDD}" presName="spacer" presStyleCnt="0"/>
      <dgm:spPr/>
      <dgm:t>
        <a:bodyPr/>
        <a:lstStyle/>
        <a:p>
          <a:endParaRPr lang="ru-RU"/>
        </a:p>
      </dgm:t>
    </dgm:pt>
    <dgm:pt modelId="{45CFF9DE-50E9-494A-9527-E172E9EA87C7}" type="pres">
      <dgm:prSet presAssocID="{C3404A39-4C89-4197-B2F6-F2FC912339D8}" presName="parentText" presStyleLbl="node1" presStyleIdx="1" presStyleCnt="5">
        <dgm:presLayoutVars>
          <dgm:chMax val="0"/>
          <dgm:bulletEnabled val="1"/>
        </dgm:presLayoutVars>
      </dgm:prSet>
      <dgm:spPr/>
      <dgm:t>
        <a:bodyPr/>
        <a:lstStyle/>
        <a:p>
          <a:endParaRPr lang="ru-RU"/>
        </a:p>
      </dgm:t>
    </dgm:pt>
    <dgm:pt modelId="{2D315143-DD6F-4D9D-A359-78F2CD7BDAA1}" type="pres">
      <dgm:prSet presAssocID="{B4C9A160-DD40-4BB5-A771-4B494200BA89}" presName="spacer" presStyleCnt="0"/>
      <dgm:spPr/>
      <dgm:t>
        <a:bodyPr/>
        <a:lstStyle/>
        <a:p>
          <a:endParaRPr lang="ru-RU"/>
        </a:p>
      </dgm:t>
    </dgm:pt>
    <dgm:pt modelId="{0A6A6963-B32E-40B7-A635-38314618755E}" type="pres">
      <dgm:prSet presAssocID="{D2270F81-58DC-49E8-8A66-35A9C33228E1}" presName="parentText" presStyleLbl="node1" presStyleIdx="2" presStyleCnt="5">
        <dgm:presLayoutVars>
          <dgm:chMax val="0"/>
          <dgm:bulletEnabled val="1"/>
        </dgm:presLayoutVars>
      </dgm:prSet>
      <dgm:spPr/>
      <dgm:t>
        <a:bodyPr/>
        <a:lstStyle/>
        <a:p>
          <a:endParaRPr lang="ru-RU"/>
        </a:p>
      </dgm:t>
    </dgm:pt>
    <dgm:pt modelId="{62C1FD8C-9ED7-4F40-AA4F-D092561D6D4F}" type="pres">
      <dgm:prSet presAssocID="{35969F29-E1D8-41E3-94EA-45D2FFAFD369}" presName="spacer" presStyleCnt="0"/>
      <dgm:spPr/>
      <dgm:t>
        <a:bodyPr/>
        <a:lstStyle/>
        <a:p>
          <a:endParaRPr lang="ru-RU"/>
        </a:p>
      </dgm:t>
    </dgm:pt>
    <dgm:pt modelId="{546A7023-3E8D-40DC-A7B9-262E596755EF}" type="pres">
      <dgm:prSet presAssocID="{3E1BCB2E-9F85-4CC8-8661-E2ADE1D20A37}" presName="parentText" presStyleLbl="node1" presStyleIdx="3" presStyleCnt="5">
        <dgm:presLayoutVars>
          <dgm:chMax val="0"/>
          <dgm:bulletEnabled val="1"/>
        </dgm:presLayoutVars>
      </dgm:prSet>
      <dgm:spPr/>
      <dgm:t>
        <a:bodyPr/>
        <a:lstStyle/>
        <a:p>
          <a:endParaRPr lang="ru-RU"/>
        </a:p>
      </dgm:t>
    </dgm:pt>
    <dgm:pt modelId="{E926968C-45B5-434C-8E6E-FE7D4908D8C1}" type="pres">
      <dgm:prSet presAssocID="{F1553C92-9AB8-4200-91BB-981587BB4790}" presName="spacer" presStyleCnt="0"/>
      <dgm:spPr/>
      <dgm:t>
        <a:bodyPr/>
        <a:lstStyle/>
        <a:p>
          <a:endParaRPr lang="ru-RU"/>
        </a:p>
      </dgm:t>
    </dgm:pt>
    <dgm:pt modelId="{905765B8-07BD-4E72-AA1F-AF51D5040DF2}" type="pres">
      <dgm:prSet presAssocID="{5CB6E894-3CFF-4C66-AAAB-F5351ED59987}" presName="parentText" presStyleLbl="node1" presStyleIdx="4" presStyleCnt="5">
        <dgm:presLayoutVars>
          <dgm:chMax val="0"/>
          <dgm:bulletEnabled val="1"/>
        </dgm:presLayoutVars>
      </dgm:prSet>
      <dgm:spPr/>
      <dgm:t>
        <a:bodyPr/>
        <a:lstStyle/>
        <a:p>
          <a:endParaRPr lang="ru-RU"/>
        </a:p>
      </dgm:t>
    </dgm:pt>
  </dgm:ptLst>
  <dgm:cxnLst>
    <dgm:cxn modelId="{FEFC22C1-99A0-4F37-B577-D390B408E4EC}" type="presOf" srcId="{0B159792-9AA1-4E0B-BCFC-6D33ED49FC47}" destId="{AD4D2CAE-C594-460C-B406-DBF4B8203B80}" srcOrd="0" destOrd="0" presId="urn:microsoft.com/office/officeart/2005/8/layout/vList2"/>
    <dgm:cxn modelId="{1D095573-3780-44E3-82CA-87BEC1FE5ED5}" srcId="{0B159792-9AA1-4E0B-BCFC-6D33ED49FC47}" destId="{5CB6E894-3CFF-4C66-AAAB-F5351ED59987}" srcOrd="4" destOrd="0" parTransId="{9F009770-6CD6-4F91-8921-5593FC368A89}" sibTransId="{A5F5F590-60CE-4F54-BB13-E0B1199A7112}"/>
    <dgm:cxn modelId="{1BE2F093-46AA-40CB-96C9-1364D723644B}" srcId="{0B159792-9AA1-4E0B-BCFC-6D33ED49FC47}" destId="{D2270F81-58DC-49E8-8A66-35A9C33228E1}" srcOrd="2" destOrd="0" parTransId="{7D26E5A1-11BC-4672-A1B3-D4EB9A714CBE}" sibTransId="{35969F29-E1D8-41E3-94EA-45D2FFAFD369}"/>
    <dgm:cxn modelId="{1BD35443-D29D-42EF-8E7C-AB68B897DF40}" type="presOf" srcId="{D2270F81-58DC-49E8-8A66-35A9C33228E1}" destId="{0A6A6963-B32E-40B7-A635-38314618755E}" srcOrd="0" destOrd="0" presId="urn:microsoft.com/office/officeart/2005/8/layout/vList2"/>
    <dgm:cxn modelId="{92D70EB5-273F-4FD6-A164-11DA45E0B62D}" type="presOf" srcId="{5CB6E894-3CFF-4C66-AAAB-F5351ED59987}" destId="{905765B8-07BD-4E72-AA1F-AF51D5040DF2}" srcOrd="0" destOrd="0" presId="urn:microsoft.com/office/officeart/2005/8/layout/vList2"/>
    <dgm:cxn modelId="{65B0592E-2687-4ACD-8B01-5232CE06D6D1}" srcId="{0B159792-9AA1-4E0B-BCFC-6D33ED49FC47}" destId="{5BE07E89-CFC0-446D-AD29-8762F0CF37B3}" srcOrd="0" destOrd="0" parTransId="{7467EDB1-80C7-4C2C-92FB-BC1102DD2E45}" sibTransId="{BD91BA10-6C8D-42DD-BBE8-4531799BBFDD}"/>
    <dgm:cxn modelId="{233F00B5-20DC-47E9-BBAA-D0F18F189BC2}" type="presOf" srcId="{5BE07E89-CFC0-446D-AD29-8762F0CF37B3}" destId="{65F234E9-32B2-4603-9345-EAC2CCC68311}" srcOrd="0" destOrd="0" presId="urn:microsoft.com/office/officeart/2005/8/layout/vList2"/>
    <dgm:cxn modelId="{C43DA787-4030-4139-92FB-7B073D32EC8C}" type="presOf" srcId="{C3404A39-4C89-4197-B2F6-F2FC912339D8}" destId="{45CFF9DE-50E9-494A-9527-E172E9EA87C7}" srcOrd="0" destOrd="0" presId="urn:microsoft.com/office/officeart/2005/8/layout/vList2"/>
    <dgm:cxn modelId="{8F07FB3E-56B0-4C8E-86D1-1179FDF074FC}" srcId="{0B159792-9AA1-4E0B-BCFC-6D33ED49FC47}" destId="{3E1BCB2E-9F85-4CC8-8661-E2ADE1D20A37}" srcOrd="3" destOrd="0" parTransId="{7BBF4F59-E106-416C-9D1C-672C629AE4B1}" sibTransId="{F1553C92-9AB8-4200-91BB-981587BB4790}"/>
    <dgm:cxn modelId="{7B9B586A-1663-411B-8F15-0D80332854EA}" type="presOf" srcId="{3E1BCB2E-9F85-4CC8-8661-E2ADE1D20A37}" destId="{546A7023-3E8D-40DC-A7B9-262E596755EF}" srcOrd="0" destOrd="0" presId="urn:microsoft.com/office/officeart/2005/8/layout/vList2"/>
    <dgm:cxn modelId="{98677C67-53CB-422D-B000-90AE6A773CFB}" srcId="{0B159792-9AA1-4E0B-BCFC-6D33ED49FC47}" destId="{C3404A39-4C89-4197-B2F6-F2FC912339D8}" srcOrd="1" destOrd="0" parTransId="{AD5990B2-148D-47DC-959D-ED7423481140}" sibTransId="{B4C9A160-DD40-4BB5-A771-4B494200BA89}"/>
    <dgm:cxn modelId="{B653CDC1-4A2D-4015-A147-410792A7BCE2}" type="presParOf" srcId="{AD4D2CAE-C594-460C-B406-DBF4B8203B80}" destId="{65F234E9-32B2-4603-9345-EAC2CCC68311}" srcOrd="0" destOrd="0" presId="urn:microsoft.com/office/officeart/2005/8/layout/vList2"/>
    <dgm:cxn modelId="{8B33F385-1D7B-4C51-B711-2874392ABBE1}" type="presParOf" srcId="{AD4D2CAE-C594-460C-B406-DBF4B8203B80}" destId="{4740D06E-C045-46D3-A5EA-6B2A737D8416}" srcOrd="1" destOrd="0" presId="urn:microsoft.com/office/officeart/2005/8/layout/vList2"/>
    <dgm:cxn modelId="{6AF98E8B-4B43-447F-AE0B-A057C17067AD}" type="presParOf" srcId="{AD4D2CAE-C594-460C-B406-DBF4B8203B80}" destId="{45CFF9DE-50E9-494A-9527-E172E9EA87C7}" srcOrd="2" destOrd="0" presId="urn:microsoft.com/office/officeart/2005/8/layout/vList2"/>
    <dgm:cxn modelId="{0C1E0BFF-DDB8-47A1-80B2-8D96E6D7D312}" type="presParOf" srcId="{AD4D2CAE-C594-460C-B406-DBF4B8203B80}" destId="{2D315143-DD6F-4D9D-A359-78F2CD7BDAA1}" srcOrd="3" destOrd="0" presId="urn:microsoft.com/office/officeart/2005/8/layout/vList2"/>
    <dgm:cxn modelId="{73C9D40C-AF5B-4E73-BAF6-5C652033EDA1}" type="presParOf" srcId="{AD4D2CAE-C594-460C-B406-DBF4B8203B80}" destId="{0A6A6963-B32E-40B7-A635-38314618755E}" srcOrd="4" destOrd="0" presId="urn:microsoft.com/office/officeart/2005/8/layout/vList2"/>
    <dgm:cxn modelId="{3BFE733F-8CB0-4FC8-B461-A0571B3F971C}" type="presParOf" srcId="{AD4D2CAE-C594-460C-B406-DBF4B8203B80}" destId="{62C1FD8C-9ED7-4F40-AA4F-D092561D6D4F}" srcOrd="5" destOrd="0" presId="urn:microsoft.com/office/officeart/2005/8/layout/vList2"/>
    <dgm:cxn modelId="{33C2FE10-5957-4C1D-9C9A-48B4DB669555}" type="presParOf" srcId="{AD4D2CAE-C594-460C-B406-DBF4B8203B80}" destId="{546A7023-3E8D-40DC-A7B9-262E596755EF}" srcOrd="6" destOrd="0" presId="urn:microsoft.com/office/officeart/2005/8/layout/vList2"/>
    <dgm:cxn modelId="{C15723B1-4A90-4B6C-85E7-50218E8172E4}" type="presParOf" srcId="{AD4D2CAE-C594-460C-B406-DBF4B8203B80}" destId="{E926968C-45B5-434C-8E6E-FE7D4908D8C1}" srcOrd="7" destOrd="0" presId="urn:microsoft.com/office/officeart/2005/8/layout/vList2"/>
    <dgm:cxn modelId="{89749D1F-DCFB-453E-BFB3-4E2D279DB255}" type="presParOf" srcId="{AD4D2CAE-C594-460C-B406-DBF4B8203B80}" destId="{905765B8-07BD-4E72-AA1F-AF51D5040DF2}"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234E9-32B2-4603-9345-EAC2CCC68311}">
      <dsp:nvSpPr>
        <dsp:cNvPr id="0" name=""/>
        <dsp:cNvSpPr/>
      </dsp:nvSpPr>
      <dsp:spPr>
        <a:xfrm>
          <a:off x="0" y="0"/>
          <a:ext cx="8229600" cy="767520"/>
        </a:xfrm>
        <a:prstGeom prst="roundRect">
          <a:avLst/>
        </a:prstGeom>
        <a:solidFill>
          <a:schemeClr val="accent3">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tx1"/>
              </a:solidFill>
              <a:latin typeface="Times New Roman" panose="02020603050405020304" pitchFamily="18" charset="0"/>
              <a:cs typeface="Times New Roman" panose="02020603050405020304" pitchFamily="18" charset="0"/>
            </a:rPr>
            <a:t>Социально – коммуникативное развитие</a:t>
          </a:r>
        </a:p>
      </dsp:txBody>
      <dsp:txXfrm>
        <a:off x="37467" y="37467"/>
        <a:ext cx="8154666" cy="692586"/>
      </dsp:txXfrm>
    </dsp:sp>
    <dsp:sp modelId="{45CFF9DE-50E9-494A-9527-E172E9EA87C7}">
      <dsp:nvSpPr>
        <dsp:cNvPr id="0" name=""/>
        <dsp:cNvSpPr/>
      </dsp:nvSpPr>
      <dsp:spPr>
        <a:xfrm>
          <a:off x="0" y="893609"/>
          <a:ext cx="8229600" cy="767520"/>
        </a:xfrm>
        <a:prstGeom prst="roundRect">
          <a:avLst/>
        </a:prstGeom>
        <a:solidFill>
          <a:schemeClr val="accent3">
            <a:hueOff val="677650"/>
            <a:satOff val="25000"/>
            <a:lumOff val="-3676"/>
            <a:alphaOff val="0"/>
          </a:schemeClr>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tx1"/>
              </a:solidFill>
              <a:latin typeface="Times New Roman" panose="02020603050405020304" pitchFamily="18" charset="0"/>
              <a:cs typeface="Times New Roman" panose="02020603050405020304" pitchFamily="18" charset="0"/>
            </a:rPr>
            <a:t>Познавательное развитие</a:t>
          </a:r>
        </a:p>
      </dsp:txBody>
      <dsp:txXfrm>
        <a:off x="37467" y="931076"/>
        <a:ext cx="8154666" cy="692586"/>
      </dsp:txXfrm>
    </dsp:sp>
    <dsp:sp modelId="{0A6A6963-B32E-40B7-A635-38314618755E}">
      <dsp:nvSpPr>
        <dsp:cNvPr id="0" name=""/>
        <dsp:cNvSpPr/>
      </dsp:nvSpPr>
      <dsp:spPr>
        <a:xfrm>
          <a:off x="0" y="1779209"/>
          <a:ext cx="8229600" cy="767520"/>
        </a:xfrm>
        <a:prstGeom prst="roundRect">
          <a:avLst/>
        </a:prstGeom>
        <a:solidFill>
          <a:schemeClr val="accent3">
            <a:hueOff val="1355300"/>
            <a:satOff val="50000"/>
            <a:lumOff val="-7353"/>
            <a:alphaOff val="0"/>
          </a:schemeClr>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tx1"/>
              </a:solidFill>
              <a:latin typeface="Times New Roman" panose="02020603050405020304" pitchFamily="18" charset="0"/>
              <a:cs typeface="Times New Roman" panose="02020603050405020304" pitchFamily="18" charset="0"/>
            </a:rPr>
            <a:t>Речевое развитие</a:t>
          </a:r>
          <a:endParaRPr lang="ru-RU" sz="2800" b="1" kern="1200" dirty="0">
            <a:solidFill>
              <a:schemeClr val="tx1"/>
            </a:solidFill>
            <a:latin typeface="Times New Roman" panose="02020603050405020304" pitchFamily="18" charset="0"/>
            <a:cs typeface="Times New Roman" panose="02020603050405020304" pitchFamily="18" charset="0"/>
          </a:endParaRPr>
        </a:p>
      </dsp:txBody>
      <dsp:txXfrm>
        <a:off x="37467" y="1816676"/>
        <a:ext cx="8154666" cy="692586"/>
      </dsp:txXfrm>
    </dsp:sp>
    <dsp:sp modelId="{546A7023-3E8D-40DC-A7B9-262E596755EF}">
      <dsp:nvSpPr>
        <dsp:cNvPr id="0" name=""/>
        <dsp:cNvSpPr/>
      </dsp:nvSpPr>
      <dsp:spPr>
        <a:xfrm>
          <a:off x="0" y="2664809"/>
          <a:ext cx="8229600" cy="767520"/>
        </a:xfrm>
        <a:prstGeom prst="roundRect">
          <a:avLst/>
        </a:prstGeom>
        <a:solidFill>
          <a:schemeClr val="accent3">
            <a:hueOff val="2032949"/>
            <a:satOff val="75000"/>
            <a:lumOff val="-11029"/>
            <a:alphaOff val="0"/>
          </a:schemeClr>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tx1"/>
              </a:solidFill>
              <a:latin typeface="Times New Roman" panose="02020603050405020304" pitchFamily="18" charset="0"/>
              <a:cs typeface="Times New Roman" panose="02020603050405020304" pitchFamily="18" charset="0"/>
            </a:rPr>
            <a:t>Художественно – эстетическое развитие</a:t>
          </a:r>
          <a:endParaRPr lang="ru-RU" sz="2800" b="1" kern="1200" dirty="0">
            <a:solidFill>
              <a:schemeClr val="tx1"/>
            </a:solidFill>
            <a:latin typeface="Times New Roman" panose="02020603050405020304" pitchFamily="18" charset="0"/>
            <a:cs typeface="Times New Roman" panose="02020603050405020304" pitchFamily="18" charset="0"/>
          </a:endParaRPr>
        </a:p>
      </dsp:txBody>
      <dsp:txXfrm>
        <a:off x="37467" y="2702276"/>
        <a:ext cx="8154666" cy="692586"/>
      </dsp:txXfrm>
    </dsp:sp>
    <dsp:sp modelId="{905765B8-07BD-4E72-AA1F-AF51D5040DF2}">
      <dsp:nvSpPr>
        <dsp:cNvPr id="0" name=""/>
        <dsp:cNvSpPr/>
      </dsp:nvSpPr>
      <dsp:spPr>
        <a:xfrm>
          <a:off x="0" y="3550409"/>
          <a:ext cx="8229600" cy="767520"/>
        </a:xfrm>
        <a:prstGeom prst="roundRect">
          <a:avLst/>
        </a:prstGeom>
        <a:solidFill>
          <a:schemeClr val="accent3">
            <a:hueOff val="2710599"/>
            <a:satOff val="100000"/>
            <a:lumOff val="-14706"/>
            <a:alphaOff val="0"/>
          </a:schemeClr>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tx1"/>
              </a:solidFill>
              <a:latin typeface="Times New Roman" panose="02020603050405020304" pitchFamily="18" charset="0"/>
              <a:cs typeface="Times New Roman" panose="02020603050405020304" pitchFamily="18" charset="0"/>
            </a:rPr>
            <a:t>Физическое развитие</a:t>
          </a:r>
          <a:endParaRPr lang="ru-RU" sz="2800" b="1" kern="1200" dirty="0">
            <a:solidFill>
              <a:schemeClr val="tx1"/>
            </a:solidFill>
            <a:latin typeface="Times New Roman" panose="02020603050405020304" pitchFamily="18" charset="0"/>
            <a:cs typeface="Times New Roman" panose="02020603050405020304" pitchFamily="18" charset="0"/>
          </a:endParaRPr>
        </a:p>
      </dsp:txBody>
      <dsp:txXfrm>
        <a:off x="37467" y="3587876"/>
        <a:ext cx="815466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13C28-0A6B-40C7-8440-3F7134349E58}" type="datetimeFigureOut">
              <a:rPr lang="ru-RU" smtClean="0"/>
              <a:t>21.04.2019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EF969-119E-44F4-B072-5777C4AA13C1}" type="slidenum">
              <a:rPr lang="ru-RU" smtClean="0"/>
              <a:t>‹#›</a:t>
            </a:fld>
            <a:endParaRPr lang="ru-RU"/>
          </a:p>
        </p:txBody>
      </p:sp>
    </p:spTree>
    <p:extLst>
      <p:ext uri="{BB962C8B-B14F-4D97-AF65-F5344CB8AC3E}">
        <p14:creationId xmlns:p14="http://schemas.microsoft.com/office/powerpoint/2010/main" val="913630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Образ слайда 1"/>
          <p:cNvSpPr>
            <a:spLocks noGrp="1" noRot="1" noChangeAspect="1" noTextEdit="1"/>
          </p:cNvSpPr>
          <p:nvPr>
            <p:ph type="sldImg"/>
          </p:nvPr>
        </p:nvSpPr>
        <p:spPr bwMode="auto">
          <a:noFill/>
          <a:ln>
            <a:solidFill>
              <a:srgbClr val="000000"/>
            </a:solidFill>
            <a:miter lim="800000"/>
            <a:headEnd/>
            <a:tailEnd/>
          </a:ln>
        </p:spPr>
      </p:sp>
      <p:sp>
        <p:nvSpPr>
          <p:cNvPr id="10957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0180" name="Номер слайда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charset="-52"/>
              </a:defRPr>
            </a:lvl1pPr>
            <a:lvl2pPr marL="742950" indent="-285750">
              <a:defRPr>
                <a:solidFill>
                  <a:schemeClr val="tx1"/>
                </a:solidFill>
                <a:latin typeface="Calibri" charset="-52"/>
              </a:defRPr>
            </a:lvl2pPr>
            <a:lvl3pPr marL="1143000" indent="-228600">
              <a:defRPr>
                <a:solidFill>
                  <a:schemeClr val="tx1"/>
                </a:solidFill>
                <a:latin typeface="Calibri" charset="-52"/>
              </a:defRPr>
            </a:lvl3pPr>
            <a:lvl4pPr marL="1600200" indent="-228600">
              <a:defRPr>
                <a:solidFill>
                  <a:schemeClr val="tx1"/>
                </a:solidFill>
                <a:latin typeface="Calibri" charset="-52"/>
              </a:defRPr>
            </a:lvl4pPr>
            <a:lvl5pPr marL="2057400" indent="-228600">
              <a:defRPr>
                <a:solidFill>
                  <a:schemeClr val="tx1"/>
                </a:solidFill>
                <a:latin typeface="Calibri" charset="-52"/>
              </a:defRPr>
            </a:lvl5pPr>
            <a:lvl6pPr marL="2514600" indent="-228600" fontAlgn="base">
              <a:spcBef>
                <a:spcPct val="0"/>
              </a:spcBef>
              <a:spcAft>
                <a:spcPct val="0"/>
              </a:spcAft>
              <a:defRPr>
                <a:solidFill>
                  <a:schemeClr val="tx1"/>
                </a:solidFill>
                <a:latin typeface="Calibri" charset="-52"/>
              </a:defRPr>
            </a:lvl6pPr>
            <a:lvl7pPr marL="2971800" indent="-228600" fontAlgn="base">
              <a:spcBef>
                <a:spcPct val="0"/>
              </a:spcBef>
              <a:spcAft>
                <a:spcPct val="0"/>
              </a:spcAft>
              <a:defRPr>
                <a:solidFill>
                  <a:schemeClr val="tx1"/>
                </a:solidFill>
                <a:latin typeface="Calibri" charset="-52"/>
              </a:defRPr>
            </a:lvl7pPr>
            <a:lvl8pPr marL="3429000" indent="-228600" fontAlgn="base">
              <a:spcBef>
                <a:spcPct val="0"/>
              </a:spcBef>
              <a:spcAft>
                <a:spcPct val="0"/>
              </a:spcAft>
              <a:defRPr>
                <a:solidFill>
                  <a:schemeClr val="tx1"/>
                </a:solidFill>
                <a:latin typeface="Calibri" charset="-52"/>
              </a:defRPr>
            </a:lvl8pPr>
            <a:lvl9pPr marL="3886200" indent="-228600" fontAlgn="base">
              <a:spcBef>
                <a:spcPct val="0"/>
              </a:spcBef>
              <a:spcAft>
                <a:spcPct val="0"/>
              </a:spcAft>
              <a:defRPr>
                <a:solidFill>
                  <a:schemeClr val="tx1"/>
                </a:solidFill>
                <a:latin typeface="Calibri" charset="-52"/>
              </a:defRPr>
            </a:lvl9pPr>
          </a:lstStyle>
          <a:p>
            <a:pPr fontAlgn="base">
              <a:spcBef>
                <a:spcPct val="0"/>
              </a:spcBef>
              <a:spcAft>
                <a:spcPct val="0"/>
              </a:spcAft>
              <a:defRPr/>
            </a:pPr>
            <a:fld id="{08D51DCE-D7EC-4EA9-89BA-32D7025B72EC}" type="slidenum">
              <a:rPr lang="ru-RU" smtClean="0">
                <a:solidFill>
                  <a:srgbClr val="000000"/>
                </a:solidFill>
              </a:rPr>
              <a:pPr fontAlgn="base">
                <a:spcBef>
                  <a:spcPct val="0"/>
                </a:spcBef>
                <a:spcAft>
                  <a:spcPct val="0"/>
                </a:spcAft>
                <a:defRPr/>
              </a:pPr>
              <a:t>4</a:t>
            </a:fld>
            <a:endParaRPr lang="ru-RU" smtClean="0">
              <a:solidFill>
                <a:srgbClr val="000000"/>
              </a:solidFill>
            </a:endParaRPr>
          </a:p>
        </p:txBody>
      </p:sp>
    </p:spTree>
    <p:extLst>
      <p:ext uri="{BB962C8B-B14F-4D97-AF65-F5344CB8AC3E}">
        <p14:creationId xmlns:p14="http://schemas.microsoft.com/office/powerpoint/2010/main" val="424583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Содержание Программы должно охватывать следующие определенные направления развития и образования детей (далее - образовательные области)</a:t>
            </a:r>
            <a:endParaRPr lang="ru-RU" dirty="0"/>
          </a:p>
        </p:txBody>
      </p:sp>
      <p:sp>
        <p:nvSpPr>
          <p:cNvPr id="4" name="Номер слайда 3"/>
          <p:cNvSpPr>
            <a:spLocks noGrp="1"/>
          </p:cNvSpPr>
          <p:nvPr>
            <p:ph type="sldNum" sz="quarter" idx="10"/>
          </p:nvPr>
        </p:nvSpPr>
        <p:spPr/>
        <p:txBody>
          <a:bodyPr/>
          <a:lstStyle/>
          <a:p>
            <a:fld id="{BEE96A51-411C-486C-A155-BD3BE44C3C34}" type="slidenum">
              <a:rPr lang="ru-RU" smtClean="0"/>
              <a:pPr/>
              <a:t>5</a:t>
            </a:fld>
            <a:endParaRPr lang="ru-RU"/>
          </a:p>
        </p:txBody>
      </p:sp>
    </p:spTree>
    <p:extLst>
      <p:ext uri="{BB962C8B-B14F-4D97-AF65-F5344CB8AC3E}">
        <p14:creationId xmlns:p14="http://schemas.microsoft.com/office/powerpoint/2010/main" val="1992277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Образ слайда 1"/>
          <p:cNvSpPr>
            <a:spLocks noGrp="1" noRot="1" noChangeAspect="1" noTextEdit="1"/>
          </p:cNvSpPr>
          <p:nvPr>
            <p:ph type="sldImg"/>
          </p:nvPr>
        </p:nvSpPr>
        <p:spPr bwMode="auto">
          <a:noFill/>
          <a:ln>
            <a:solidFill>
              <a:srgbClr val="000000"/>
            </a:solidFill>
            <a:miter lim="800000"/>
            <a:headEnd/>
            <a:tailEnd/>
          </a:ln>
        </p:spPr>
      </p:sp>
      <p:sp>
        <p:nvSpPr>
          <p:cNvPr id="11059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charset="-52"/>
              </a:defRPr>
            </a:lvl1pPr>
            <a:lvl2pPr marL="742950" indent="-285750">
              <a:defRPr>
                <a:solidFill>
                  <a:schemeClr val="tx1"/>
                </a:solidFill>
                <a:latin typeface="Calibri" charset="-52"/>
              </a:defRPr>
            </a:lvl2pPr>
            <a:lvl3pPr marL="1143000" indent="-228600">
              <a:defRPr>
                <a:solidFill>
                  <a:schemeClr val="tx1"/>
                </a:solidFill>
                <a:latin typeface="Calibri" charset="-52"/>
              </a:defRPr>
            </a:lvl3pPr>
            <a:lvl4pPr marL="1600200" indent="-228600">
              <a:defRPr>
                <a:solidFill>
                  <a:schemeClr val="tx1"/>
                </a:solidFill>
                <a:latin typeface="Calibri" charset="-52"/>
              </a:defRPr>
            </a:lvl4pPr>
            <a:lvl5pPr marL="2057400" indent="-228600">
              <a:defRPr>
                <a:solidFill>
                  <a:schemeClr val="tx1"/>
                </a:solidFill>
                <a:latin typeface="Calibri" charset="-52"/>
              </a:defRPr>
            </a:lvl5pPr>
            <a:lvl6pPr marL="2514600" indent="-228600" fontAlgn="base">
              <a:spcBef>
                <a:spcPct val="0"/>
              </a:spcBef>
              <a:spcAft>
                <a:spcPct val="0"/>
              </a:spcAft>
              <a:defRPr>
                <a:solidFill>
                  <a:schemeClr val="tx1"/>
                </a:solidFill>
                <a:latin typeface="Calibri" charset="-52"/>
              </a:defRPr>
            </a:lvl6pPr>
            <a:lvl7pPr marL="2971800" indent="-228600" fontAlgn="base">
              <a:spcBef>
                <a:spcPct val="0"/>
              </a:spcBef>
              <a:spcAft>
                <a:spcPct val="0"/>
              </a:spcAft>
              <a:defRPr>
                <a:solidFill>
                  <a:schemeClr val="tx1"/>
                </a:solidFill>
                <a:latin typeface="Calibri" charset="-52"/>
              </a:defRPr>
            </a:lvl7pPr>
            <a:lvl8pPr marL="3429000" indent="-228600" fontAlgn="base">
              <a:spcBef>
                <a:spcPct val="0"/>
              </a:spcBef>
              <a:spcAft>
                <a:spcPct val="0"/>
              </a:spcAft>
              <a:defRPr>
                <a:solidFill>
                  <a:schemeClr val="tx1"/>
                </a:solidFill>
                <a:latin typeface="Calibri" charset="-52"/>
              </a:defRPr>
            </a:lvl8pPr>
            <a:lvl9pPr marL="3886200" indent="-228600" fontAlgn="base">
              <a:spcBef>
                <a:spcPct val="0"/>
              </a:spcBef>
              <a:spcAft>
                <a:spcPct val="0"/>
              </a:spcAft>
              <a:defRPr>
                <a:solidFill>
                  <a:schemeClr val="tx1"/>
                </a:solidFill>
                <a:latin typeface="Calibri" charset="-52"/>
              </a:defRPr>
            </a:lvl9pPr>
          </a:lstStyle>
          <a:p>
            <a:pPr fontAlgn="base">
              <a:spcBef>
                <a:spcPct val="0"/>
              </a:spcBef>
              <a:spcAft>
                <a:spcPct val="0"/>
              </a:spcAft>
              <a:defRPr/>
            </a:pPr>
            <a:fld id="{11E1B0E0-2224-4B03-B8B3-ECAE6E6CCBC0}" type="slidenum">
              <a:rPr lang="ru-RU" altLang="ru-RU" smtClean="0">
                <a:latin typeface="Arial" charset="0"/>
              </a:rPr>
              <a:pPr fontAlgn="base">
                <a:spcBef>
                  <a:spcPct val="0"/>
                </a:spcBef>
                <a:spcAft>
                  <a:spcPct val="0"/>
                </a:spcAft>
                <a:defRPr/>
              </a:pPr>
              <a:t>6</a:t>
            </a:fld>
            <a:endParaRPr lang="ru-RU" altLang="ru-RU" smtClean="0">
              <a:latin typeface="Arial" charset="0"/>
            </a:endParaRPr>
          </a:p>
        </p:txBody>
      </p:sp>
    </p:spTree>
    <p:extLst>
      <p:ext uri="{BB962C8B-B14F-4D97-AF65-F5344CB8AC3E}">
        <p14:creationId xmlns:p14="http://schemas.microsoft.com/office/powerpoint/2010/main" val="897602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1249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8256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35286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solidFill>
                  <a:srgbClr val="696464"/>
                </a:solidFill>
              </a:defRPr>
            </a:lvl1pPr>
          </a:lstStyle>
          <a:p>
            <a:pPr>
              <a:defRPr/>
            </a:pPr>
            <a:fld id="{A075C8E4-A719-457A-ADB0-82FF93D994ED}" type="datetime1">
              <a:rPr lang="ru-RU"/>
              <a:pPr>
                <a:defRPr/>
              </a:pPr>
              <a:t>21.04.2019</a:t>
            </a:fld>
            <a:endParaRPr lang="ru-RU"/>
          </a:p>
        </p:txBody>
      </p:sp>
      <p:sp>
        <p:nvSpPr>
          <p:cNvPr id="4" name="Нижний колонтитул 3"/>
          <p:cNvSpPr>
            <a:spLocks noGrp="1"/>
          </p:cNvSpPr>
          <p:nvPr>
            <p:ph type="ftr" sz="quarter" idx="11"/>
          </p:nvPr>
        </p:nvSpPr>
        <p:spPr/>
        <p:txBody>
          <a:bodyPr/>
          <a:lstStyle>
            <a:lvl1pPr>
              <a:defRPr>
                <a:solidFill>
                  <a:srgbClr val="696464"/>
                </a:solidFill>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AFA8182E-0999-4B31-8C06-9DA61D33AB75}" type="slidenum">
              <a:rPr lang="ru-RU"/>
              <a:pPr>
                <a:defRPr/>
              </a:pPr>
              <a:t>‹#›</a:t>
            </a:fld>
            <a:endParaRPr lang="ru-RU"/>
          </a:p>
        </p:txBody>
      </p:sp>
    </p:spTree>
    <p:extLst>
      <p:ext uri="{BB962C8B-B14F-4D97-AF65-F5344CB8AC3E}">
        <p14:creationId xmlns:p14="http://schemas.microsoft.com/office/powerpoint/2010/main" val="29805090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0206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4/21/2019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6554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4/21/2019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7514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4/21/2019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943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4/21/2019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5808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4/21/2019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406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0053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8587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4/21/2019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59730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e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jpe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jpeg"/><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l="608" t="481" r="796" b="459"/>
          <a:stretch/>
        </p:blipFill>
        <p:spPr>
          <a:xfrm>
            <a:off x="0" y="-1"/>
            <a:ext cx="12191999" cy="6949441"/>
          </a:xfrm>
          <a:prstGeom prst="rect">
            <a:avLst/>
          </a:prstGeom>
          <a:ln w="9360">
            <a:noFill/>
          </a:ln>
        </p:spPr>
      </p:pic>
      <p:sp>
        <p:nvSpPr>
          <p:cNvPr id="4" name="Rectangle 1"/>
          <p:cNvSpPr>
            <a:spLocks noGrp="1" noChangeArrowheads="1"/>
          </p:cNvSpPr>
          <p:nvPr>
            <p:ph type="ctrTitle"/>
          </p:nvPr>
        </p:nvSpPr>
        <p:spPr bwMode="auto">
          <a:xfrm>
            <a:off x="3092335" y="305402"/>
            <a:ext cx="7597832"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Муниципальное</a:t>
            </a:r>
            <a:r>
              <a:rPr kumimoji="0" lang="ru-RU" altLang="ru-RU" sz="1400" b="1"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автономное дошкольное образовательное учреждение</a:t>
            </a:r>
            <a:br>
              <a:rPr kumimoji="0" lang="ru-RU" altLang="ru-RU" sz="1400" b="1"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br>
            <a:r>
              <a:rPr kumimoji="0" lang="ru-RU" altLang="ru-RU" sz="1400" b="1"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ru-RU" altLang="ru-RU" sz="14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детский сад № 505</a:t>
            </a:r>
            <a:br>
              <a:rPr kumimoji="0" lang="ru-RU" altLang="ru-RU" sz="14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br>
            <a:r>
              <a:rPr lang="ru-RU" altLang="ru-RU" sz="1400" b="1" dirty="0">
                <a:solidFill>
                  <a:srgbClr val="333333"/>
                </a:solidFill>
                <a:latin typeface="Times New Roman" panose="02020603050405020304" pitchFamily="18" charset="0"/>
                <a:cs typeface="Times New Roman" panose="02020603050405020304" pitchFamily="18" charset="0"/>
              </a:rPr>
              <a:t/>
            </a:r>
            <a:br>
              <a:rPr lang="ru-RU" altLang="ru-RU" sz="1400" b="1" dirty="0">
                <a:solidFill>
                  <a:srgbClr val="333333"/>
                </a:solidFill>
                <a:latin typeface="Times New Roman" panose="02020603050405020304" pitchFamily="18" charset="0"/>
                <a:cs typeface="Times New Roman" panose="02020603050405020304" pitchFamily="18" charset="0"/>
              </a:rPr>
            </a:br>
            <a:r>
              <a:rPr lang="ru-RU" altLang="ru-RU" sz="1400" b="1" dirty="0" smtClean="0">
                <a:solidFill>
                  <a:srgbClr val="333333"/>
                </a:solidFill>
                <a:latin typeface="Times New Roman" panose="02020603050405020304" pitchFamily="18" charset="0"/>
                <a:cs typeface="Times New Roman" panose="02020603050405020304" pitchFamily="18" charset="0"/>
              </a:rPr>
              <a:t/>
            </a:r>
            <a:br>
              <a:rPr lang="ru-RU" altLang="ru-RU" sz="1400" b="1" dirty="0" smtClean="0">
                <a:solidFill>
                  <a:srgbClr val="333333"/>
                </a:solidFill>
                <a:latin typeface="Times New Roman" panose="02020603050405020304" pitchFamily="18" charset="0"/>
                <a:cs typeface="Times New Roman" panose="02020603050405020304" pitchFamily="18" charset="0"/>
              </a:rPr>
            </a:br>
            <a:r>
              <a:rPr kumimoji="0" lang="ru-RU" altLang="ru-RU" sz="14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r>
            <a:br>
              <a:rPr kumimoji="0" lang="ru-RU" altLang="ru-RU" sz="14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br>
            <a:r>
              <a:rPr kumimoji="0" lang="ru-RU" altLang="ru-RU" sz="36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Комплексное развитие дошкольника </a:t>
            </a:r>
            <a:br>
              <a:rPr kumimoji="0" lang="ru-RU" altLang="ru-RU" sz="36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br>
            <a:r>
              <a:rPr kumimoji="0" lang="ru-RU" altLang="ru-RU" sz="36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средствами конструктора </a:t>
            </a:r>
            <a:r>
              <a:rPr kumimoji="0" lang="ru-RU" altLang="ru-RU" sz="3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3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3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ru-RU" altLang="ru-RU" sz="3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endParaRPr kumimoji="0" lang="ru-RU" altLang="ru-RU" sz="3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2"/>
          <p:cNvSpPr>
            <a:spLocks noGrp="1" noChangeArrowheads="1"/>
          </p:cNvSpPr>
          <p:nvPr>
            <p:ph type="subTitle" idx="1"/>
          </p:nvPr>
        </p:nvSpPr>
        <p:spPr bwMode="auto">
          <a:xfrm>
            <a:off x="2701637" y="4388116"/>
            <a:ext cx="7290262"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Подготовил:</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Зам. зав. по ВМР  Котова Наталья Николаевна</a:t>
            </a:r>
          </a:p>
          <a:p>
            <a:pPr eaLnBrk="0" fontAlgn="base" hangingPunct="0">
              <a:lnSpc>
                <a:spcPct val="100000"/>
              </a:lnSpc>
              <a:spcBef>
                <a:spcPct val="0"/>
              </a:spcBef>
              <a:spcAft>
                <a:spcPct val="0"/>
              </a:spcAft>
            </a:pPr>
            <a:endParaRPr lang="ru-RU" altLang="ru-RU" sz="1600" b="1" dirty="0" smtClean="0">
              <a:solidFill>
                <a:srgbClr val="333333"/>
              </a:solidFill>
              <a:latin typeface="Times New Roman" panose="02020603050405020304" pitchFamily="18" charset="0"/>
              <a:cs typeface="Times New Roman" panose="02020603050405020304" pitchFamily="18" charset="0"/>
            </a:endParaRPr>
          </a:p>
          <a:p>
            <a:pPr eaLnBrk="0" fontAlgn="base" hangingPunct="0">
              <a:lnSpc>
                <a:spcPct val="100000"/>
              </a:lnSpc>
              <a:spcBef>
                <a:spcPct val="0"/>
              </a:spcBef>
              <a:spcAft>
                <a:spcPct val="0"/>
              </a:spcAft>
            </a:pPr>
            <a:r>
              <a:rPr lang="ru-RU" altLang="ru-RU" sz="1600" b="1" dirty="0" smtClean="0">
                <a:solidFill>
                  <a:srgbClr val="333333"/>
                </a:solidFill>
                <a:latin typeface="Times New Roman" panose="02020603050405020304" pitchFamily="18" charset="0"/>
                <a:cs typeface="Times New Roman" panose="02020603050405020304" pitchFamily="18" charset="0"/>
              </a:rPr>
              <a:t>Апрель </a:t>
            </a:r>
            <a:r>
              <a:rPr lang="ru-RU" altLang="ru-RU" sz="1600" b="1" dirty="0">
                <a:solidFill>
                  <a:srgbClr val="333333"/>
                </a:solidFill>
                <a:latin typeface="Times New Roman" panose="02020603050405020304" pitchFamily="18" charset="0"/>
                <a:cs typeface="Times New Roman" panose="02020603050405020304" pitchFamily="18" charset="0"/>
              </a:rPr>
              <a:t>2019 год</a:t>
            </a:r>
            <a:endParaRPr lang="ru-RU" altLang="ru-RU" sz="1600" b="1" dirty="0">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ru-RU"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14" name="Рисунок 13" descr="http://school32-krsk.ru/wp-content/uploads/2017/04/2017_04_11-1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0516" y="3258589"/>
            <a:ext cx="3333403" cy="939832"/>
          </a:xfrm>
          <a:prstGeom prst="rect">
            <a:avLst/>
          </a:prstGeom>
          <a:noFill/>
          <a:ln>
            <a:noFill/>
          </a:ln>
          <a:effectLst>
            <a:outerShdw blurRad="63500" sx="102000" sy="102000" algn="ctr" rotWithShape="0">
              <a:prstClr val="black">
                <a:alpha val="40000"/>
              </a:prstClr>
            </a:outerShdw>
          </a:effectLst>
        </p:spPr>
      </p:pic>
      <p:pic>
        <p:nvPicPr>
          <p:cNvPr id="15" name="Picture 441"/>
          <p:cNvPicPr/>
          <p:nvPr/>
        </p:nvPicPr>
        <p:blipFill>
          <a:blip r:embed="rId4"/>
          <a:stretch>
            <a:fillRect/>
          </a:stretch>
        </p:blipFill>
        <p:spPr>
          <a:xfrm>
            <a:off x="8503919" y="3524596"/>
            <a:ext cx="3607793" cy="2699527"/>
          </a:xfrm>
          <a:prstGeom prst="rect">
            <a:avLst/>
          </a:prstGeom>
        </p:spPr>
      </p:pic>
    </p:spTree>
    <p:extLst>
      <p:ext uri="{BB962C8B-B14F-4D97-AF65-F5344CB8AC3E}">
        <p14:creationId xmlns:p14="http://schemas.microsoft.com/office/powerpoint/2010/main" val="770984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sp>
        <p:nvSpPr>
          <p:cNvPr id="8" name="Скругленный прямоугольник 7"/>
          <p:cNvSpPr/>
          <p:nvPr/>
        </p:nvSpPr>
        <p:spPr>
          <a:xfrm>
            <a:off x="2502132" y="199505"/>
            <a:ext cx="2834640" cy="340823"/>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15"/>
          <p:cNvPicPr/>
          <p:nvPr/>
        </p:nvPicPr>
        <p:blipFill>
          <a:blip r:embed="rId3"/>
          <a:stretch>
            <a:fillRect/>
          </a:stretch>
        </p:blipFill>
        <p:spPr>
          <a:xfrm>
            <a:off x="102470" y="6037702"/>
            <a:ext cx="2241720" cy="574920"/>
          </a:xfrm>
          <a:prstGeom prst="rect">
            <a:avLst/>
          </a:prstGeom>
          <a:ln w="9360">
            <a:noFill/>
          </a:ln>
        </p:spPr>
      </p:pic>
      <p:sp>
        <p:nvSpPr>
          <p:cNvPr id="2" name="Прямоугольник 1"/>
          <p:cNvSpPr/>
          <p:nvPr/>
        </p:nvSpPr>
        <p:spPr>
          <a:xfrm>
            <a:off x="2502131" y="199505"/>
            <a:ext cx="9592887" cy="5746060"/>
          </a:xfrm>
          <a:prstGeom prst="rect">
            <a:avLst/>
          </a:prstGeom>
        </p:spPr>
        <p:txBody>
          <a:bodyPr wrap="square">
            <a:spAutoFit/>
          </a:bodyPr>
          <a:lstStyle/>
          <a:p>
            <a:pPr algn="just">
              <a:lnSpc>
                <a:spcPct val="107000"/>
              </a:lnSpc>
              <a:spcAft>
                <a:spcPts val="80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1.</a:t>
            </a:r>
            <a:r>
              <a:rPr lang="ru-RU" b="1" dirty="0">
                <a:latin typeface="Times New Roman" panose="02020603050405020304" pitchFamily="18" charset="0"/>
                <a:ea typeface="Calibri" panose="020F0502020204030204" pitchFamily="34" charset="0"/>
                <a:cs typeface="Times New Roman" panose="02020603050405020304" pitchFamily="18" charset="0"/>
              </a:rPr>
              <a:t> Физическое развитие.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-Работая с конструктором, дошкольники развивают мелкую и крупную моторику, развивает у детей способность работать руками, приучает к точным движениям пальцев, развивает глазомер, способствует концентрации внимания, так как это заставляет сосредоточиться на процессе изготовления поделки, следовать устным инструкциям. Стимулируется развитие памяти, так как ребенок, чтобы сделать поделку, должен запомнить последовательность ее изготовления.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-Идет развитие психических процессов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-Развитие ориентации в пространстве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-Помогает подготовить руку к письму, подготовить ребенка к чтению.</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-Развитие физических качеств таких как сила (иногда необходимо применить усилия для соединения деталей), выносливость, терпение, усидчивость.</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-Конструктор можно использовать для сооружения конструкций, моделей спортивного инвентаря, которые можно использовать на занятиях по физическому воспитанию, зарядках, спортивных играх. Например, создание конусов, гантелей, набор ТИКО «Шары» можно использовать для создания мячей разной величины, которые можно использовать на физ. занятиях, физ. минутках, играх.</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descr="https://avatars.mds.yandex.net/get-pdb/750997/6ed9d4f8-f937-4251-82e8-cfa6b3a7d312/s1200?webp=false"/>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32091" y="3956858"/>
            <a:ext cx="2353166" cy="1893655"/>
          </a:xfrm>
          <a:prstGeom prst="rect">
            <a:avLst/>
          </a:prstGeom>
          <a:noFill/>
          <a:ln>
            <a:noFill/>
          </a:ln>
        </p:spPr>
      </p:pic>
    </p:spTree>
    <p:extLst>
      <p:ext uri="{BB962C8B-B14F-4D97-AF65-F5344CB8AC3E}">
        <p14:creationId xmlns:p14="http://schemas.microsoft.com/office/powerpoint/2010/main" val="169145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99752"/>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pic>
        <p:nvPicPr>
          <p:cNvPr id="8" name="Рисунок 7" descr="https://avatars.mds.yandex.net/get-marketpic/203633/market_VVA3PB8fExt3OZUyhutl9Q/orig"/>
          <p:cNvPicPr/>
          <p:nvPr/>
        </p:nvPicPr>
        <p:blipFill rotWithShape="1">
          <a:blip r:embed="rId4">
            <a:extLst>
              <a:ext uri="{28A0092B-C50C-407E-A947-70E740481C1C}">
                <a14:useLocalDpi xmlns:a14="http://schemas.microsoft.com/office/drawing/2010/main" val="0"/>
              </a:ext>
            </a:extLst>
          </a:blip>
          <a:srcRect l="13611" t="5688" r="2738" b="15782"/>
          <a:stretch/>
        </p:blipFill>
        <p:spPr bwMode="auto">
          <a:xfrm>
            <a:off x="2344190" y="681643"/>
            <a:ext cx="3504595" cy="2354167"/>
          </a:xfrm>
          <a:prstGeom prst="round2DiagRect">
            <a:avLst/>
          </a:prstGeom>
          <a:noFill/>
          <a:ln>
            <a:noFill/>
          </a:ln>
          <a:effectLst>
            <a:outerShdw blurRad="63500" sx="102000" sy="102000" algn="ctr" rotWithShape="0">
              <a:prstClr val="black">
                <a:alpha val="40000"/>
              </a:prstClr>
            </a:outerShdw>
          </a:effectLst>
        </p:spPr>
      </p:pic>
      <p:pic>
        <p:nvPicPr>
          <p:cNvPr id="9" name="Рисунок 8" descr="http://endim.ru/file/product_images/p_1_11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3330" y="3165148"/>
            <a:ext cx="3579409" cy="2460567"/>
          </a:xfrm>
          <a:prstGeom prst="round2DiagRect">
            <a:avLst/>
          </a:prstGeom>
          <a:noFill/>
          <a:ln>
            <a:noFill/>
          </a:ln>
          <a:effectLst>
            <a:outerShdw blurRad="63500" sx="102000" sy="102000" algn="ctr" rotWithShape="0">
              <a:prstClr val="black">
                <a:alpha val="40000"/>
              </a:prstClr>
            </a:outerShdw>
          </a:effectLst>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l="21863" t="892" r="15684" b="1"/>
          <a:stretch/>
        </p:blipFill>
        <p:spPr>
          <a:xfrm>
            <a:off x="8002685" y="120534"/>
            <a:ext cx="2834640" cy="3070607"/>
          </a:xfrm>
          <a:prstGeom prst="round2DiagRect">
            <a:avLst/>
          </a:prstGeom>
          <a:effectLst>
            <a:outerShdw blurRad="63500" sx="102000" sy="102000" algn="ctr" rotWithShape="0">
              <a:prstClr val="black">
                <a:alpha val="40000"/>
              </a:prstClr>
            </a:outerShdw>
          </a:effectLst>
        </p:spPr>
      </p:pic>
      <p:pic>
        <p:nvPicPr>
          <p:cNvPr id="4" name="Рисунок 3"/>
          <p:cNvPicPr>
            <a:picLocks noChangeAspect="1"/>
          </p:cNvPicPr>
          <p:nvPr/>
        </p:nvPicPr>
        <p:blipFill rotWithShape="1">
          <a:blip r:embed="rId7" cstate="print">
            <a:extLst>
              <a:ext uri="{28A0092B-C50C-407E-A947-70E740481C1C}">
                <a14:useLocalDpi xmlns:a14="http://schemas.microsoft.com/office/drawing/2010/main" val="0"/>
              </a:ext>
            </a:extLst>
          </a:blip>
          <a:srcRect l="14489" t="2466"/>
          <a:stretch/>
        </p:blipFill>
        <p:spPr>
          <a:xfrm>
            <a:off x="7572895" y="3337560"/>
            <a:ext cx="3728887" cy="2621012"/>
          </a:xfrm>
          <a:prstGeom prst="round2DiagRect">
            <a:avLst/>
          </a:prstGeom>
          <a:effectLst>
            <a:outerShdw blurRad="63500" sx="102000" sy="102000" algn="ctr" rotWithShape="0">
              <a:prstClr val="black">
                <a:alpha val="40000"/>
              </a:prstClr>
            </a:outerShdw>
          </a:effectLst>
        </p:spPr>
      </p:pic>
      <p:sp>
        <p:nvSpPr>
          <p:cNvPr id="13" name="Скругленный прямоугольник 12"/>
          <p:cNvSpPr/>
          <p:nvPr/>
        </p:nvSpPr>
        <p:spPr>
          <a:xfrm>
            <a:off x="3106490" y="120534"/>
            <a:ext cx="2454725" cy="340823"/>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anose="02020603050405020304" pitchFamily="18" charset="0"/>
                <a:cs typeface="Times New Roman" panose="02020603050405020304" pitchFamily="18" charset="0"/>
              </a:rPr>
              <a:t>Инвентарь</a:t>
            </a:r>
            <a:endParaRPr lang="ru-RU" b="1" dirty="0">
              <a:solidFill>
                <a:schemeClr val="tx1"/>
              </a:solidFill>
              <a:latin typeface="Times New Roman" panose="02020603050405020304" pitchFamily="18" charset="0"/>
              <a:cs typeface="Times New Roman" panose="02020603050405020304" pitchFamily="18" charset="0"/>
            </a:endParaRPr>
          </a:p>
        </p:txBody>
      </p:sp>
      <p:pic>
        <p:nvPicPr>
          <p:cNvPr id="15" name="Рисунок 14" descr="https://i.pinimg.com/originals/a6/0e/33/a60e3386c77ff5e9a319650c667490e6.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31219" y="3281768"/>
            <a:ext cx="2325545" cy="3330854"/>
          </a:xfrm>
          <a:prstGeom prst="rect">
            <a:avLst/>
          </a:prstGeom>
          <a:noFill/>
          <a:ln>
            <a:noFill/>
          </a:ln>
        </p:spPr>
      </p:pic>
    </p:spTree>
    <p:extLst>
      <p:ext uri="{BB962C8B-B14F-4D97-AF65-F5344CB8AC3E}">
        <p14:creationId xmlns:p14="http://schemas.microsoft.com/office/powerpoint/2010/main" val="323300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sp>
        <p:nvSpPr>
          <p:cNvPr id="8" name="Скругленный прямоугольник 7"/>
          <p:cNvSpPr/>
          <p:nvPr/>
        </p:nvSpPr>
        <p:spPr>
          <a:xfrm>
            <a:off x="2502132" y="199505"/>
            <a:ext cx="4771504" cy="507077"/>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585259" y="257695"/>
            <a:ext cx="8969432" cy="5080750"/>
          </a:xfrm>
          <a:prstGeom prst="rect">
            <a:avLst/>
          </a:prstGeom>
        </p:spPr>
        <p:txBody>
          <a:bodyPr wrap="square">
            <a:spAutoFit/>
          </a:bodyPr>
          <a:lstStyle/>
          <a:p>
            <a:pPr marL="228600" indent="-228600" algn="just" fontAlgn="base">
              <a:lnSpc>
                <a:spcPct val="107000"/>
              </a:lnSpc>
              <a:spcBef>
                <a:spcPts val="480"/>
              </a:spcBef>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2. </a:t>
            </a:r>
            <a:r>
              <a:rPr lang="ru-RU" b="1" dirty="0">
                <a:latin typeface="Times New Roman" panose="02020603050405020304" pitchFamily="18" charset="0"/>
                <a:ea typeface="Times New Roman" panose="02020603050405020304" pitchFamily="18" charset="0"/>
                <a:cs typeface="Times New Roman" panose="02020603050405020304" pitchFamily="18" charset="0"/>
              </a:rPr>
              <a:t>Социально-коммуникативное развитие: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Times New Roman" panose="02020603050405020304" pitchFamily="18" charset="0"/>
                <a:cs typeface="Times New Roman" panose="02020603050405020304" pitchFamily="18" charset="0"/>
              </a:rPr>
              <a:t>Использование конструктора ТИКО в создании различных проектов помогает развитию общения и взаимодействия ребёнка со взрослыми и сверстниками;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-Помогает становлению целенаправленности и самостоятельности;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-Помогает развитию эмоциональной сферы; Дети получают положительные эмоции, когда видят результаты своего труда.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-Формирование готовности к совместной деятельности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-Формирование основ безопасности в быту, природе (например, если это проект, связанный с природой, экологией, созданием проектов о ПДД или ППБ)</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Times New Roman" panose="02020603050405020304" pitchFamily="18" charset="0"/>
                <a:ea typeface="Times New Roman" panose="02020603050405020304" pitchFamily="18" charset="0"/>
              </a:rPr>
              <a:t>-Не обойтись без этого конструктора и при формировании навыков сотрудничества: при затруднении дети учатся обращаться за помощью к взрослому, а чаще всего – предлагают свою помощь друг другу сами.  </a:t>
            </a:r>
          </a:p>
          <a:p>
            <a:pPr algn="just">
              <a:spcAft>
                <a:spcPts val="0"/>
              </a:spcAft>
            </a:pPr>
            <a:r>
              <a:rPr lang="ru-RU" dirty="0">
                <a:latin typeface="Times New Roman" panose="02020603050405020304" pitchFamily="18" charset="0"/>
                <a:ea typeface="Times New Roman" panose="02020603050405020304" pitchFamily="18" charset="0"/>
              </a:rPr>
              <a:t>-Приготовить все для работы, а затем убрать на место – хороший способ воспитания трудолюбия!</a:t>
            </a:r>
          </a:p>
        </p:txBody>
      </p:sp>
      <p:pic>
        <p:nvPicPr>
          <p:cNvPr id="9" name="Рисунок 8" descr="http://funforkids.ru/pictures/neznaika/neznaika0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53" y="3553844"/>
            <a:ext cx="1668953" cy="2483858"/>
          </a:xfrm>
          <a:prstGeom prst="rect">
            <a:avLst/>
          </a:prstGeom>
          <a:noFill/>
          <a:ln>
            <a:noFill/>
          </a:ln>
        </p:spPr>
      </p:pic>
    </p:spTree>
    <p:extLst>
      <p:ext uri="{BB962C8B-B14F-4D97-AF65-F5344CB8AC3E}">
        <p14:creationId xmlns:p14="http://schemas.microsoft.com/office/powerpoint/2010/main" val="4174853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5490" y="3088027"/>
            <a:ext cx="5184168" cy="3345408"/>
          </a:xfrm>
          <a:prstGeom prst="round2DiagRect">
            <a:avLst/>
          </a:prstGeom>
          <a:effectLst>
            <a:outerShdw blurRad="63500" sx="102000" sy="102000" algn="ctr" rotWithShape="0">
              <a:prstClr val="black">
                <a:alpha val="40000"/>
              </a:prstClr>
            </a:outerShdw>
          </a:effectLst>
        </p:spPr>
      </p:pic>
      <p:pic>
        <p:nvPicPr>
          <p:cNvPr id="8" name="Рисунок 7" descr="https://pp.userapi.com/c850724/v850724414/f3488/AZMHw2zFVRg.jpg"/>
          <p:cNvPicPr/>
          <p:nvPr/>
        </p:nvPicPr>
        <p:blipFill>
          <a:blip r:embed="rId5">
            <a:extLst>
              <a:ext uri="{28A0092B-C50C-407E-A947-70E740481C1C}">
                <a14:useLocalDpi xmlns:a14="http://schemas.microsoft.com/office/drawing/2010/main" val="0"/>
              </a:ext>
            </a:extLst>
          </a:blip>
          <a:srcRect/>
          <a:stretch>
            <a:fillRect/>
          </a:stretch>
        </p:blipFill>
        <p:spPr bwMode="auto">
          <a:xfrm>
            <a:off x="2344190" y="457201"/>
            <a:ext cx="5468415" cy="3050769"/>
          </a:xfrm>
          <a:prstGeom prst="round2DiagRect">
            <a:avLst/>
          </a:prstGeom>
          <a:noFill/>
          <a:ln>
            <a:noFill/>
          </a:ln>
          <a:effectLst>
            <a:outerShdw blurRad="63500" sx="102000" sy="102000" algn="ctr" rotWithShape="0">
              <a:prstClr val="black">
                <a:alpha val="40000"/>
              </a:prstClr>
            </a:outerShdw>
          </a:effectLst>
        </p:spPr>
      </p:pic>
      <p:pic>
        <p:nvPicPr>
          <p:cNvPr id="9" name="Рисунок 8" descr="https://avatars.mds.yandex.net/get-pdb/1369813/3eeb56d6-1a2d-4fa0-8905-4eca18ed0c38/s1200?webp=fals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7935" y="3416532"/>
            <a:ext cx="2560319" cy="3286190"/>
          </a:xfrm>
          <a:prstGeom prst="rect">
            <a:avLst/>
          </a:prstGeom>
          <a:noFill/>
          <a:ln>
            <a:noFill/>
          </a:ln>
        </p:spPr>
      </p:pic>
    </p:spTree>
    <p:extLst>
      <p:ext uri="{BB962C8B-B14F-4D97-AF65-F5344CB8AC3E}">
        <p14:creationId xmlns:p14="http://schemas.microsoft.com/office/powerpoint/2010/main" val="712030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sp>
        <p:nvSpPr>
          <p:cNvPr id="5" name="Скругленный прямоугольник 4"/>
          <p:cNvSpPr/>
          <p:nvPr/>
        </p:nvSpPr>
        <p:spPr>
          <a:xfrm>
            <a:off x="2502132" y="199505"/>
            <a:ext cx="3458093" cy="507077"/>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15"/>
          <p:cNvPicPr/>
          <p:nvPr/>
        </p:nvPicPr>
        <p:blipFill>
          <a:blip r:embed="rId3"/>
          <a:stretch>
            <a:fillRect/>
          </a:stretch>
        </p:blipFill>
        <p:spPr>
          <a:xfrm>
            <a:off x="102470" y="6037702"/>
            <a:ext cx="2241720" cy="574920"/>
          </a:xfrm>
          <a:prstGeom prst="rect">
            <a:avLst/>
          </a:prstGeom>
          <a:ln w="9360">
            <a:noFill/>
          </a:ln>
        </p:spPr>
      </p:pic>
      <p:sp>
        <p:nvSpPr>
          <p:cNvPr id="2" name="Прямоугольник 1"/>
          <p:cNvSpPr/>
          <p:nvPr/>
        </p:nvSpPr>
        <p:spPr>
          <a:xfrm>
            <a:off x="2610197" y="274320"/>
            <a:ext cx="9351818" cy="5555110"/>
          </a:xfrm>
          <a:prstGeom prst="rect">
            <a:avLst/>
          </a:prstGeom>
        </p:spPr>
        <p:txBody>
          <a:bodyPr wrap="square">
            <a:spAutoFit/>
          </a:bodyPr>
          <a:lstStyle/>
          <a:p>
            <a:pPr algn="just" fontAlgn="base">
              <a:lnSpc>
                <a:spcPct val="107000"/>
              </a:lnSpc>
              <a:spcBef>
                <a:spcPts val="480"/>
              </a:spcBef>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3.</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latin typeface="Times New Roman" panose="02020603050405020304" pitchFamily="18" charset="0"/>
                <a:ea typeface="Times New Roman" panose="02020603050405020304" pitchFamily="18" charset="0"/>
                <a:cs typeface="Times New Roman" panose="02020603050405020304" pitchFamily="18" charset="0"/>
              </a:rPr>
              <a:t>Познавательное развитие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a:t>
            </a:r>
            <a:r>
              <a:rPr lang="ru-RU" dirty="0">
                <a:latin typeface="Times New Roman" panose="02020603050405020304" pitchFamily="18" charset="0"/>
                <a:ea typeface="Times New Roman" panose="02020603050405020304" pitchFamily="18" charset="0"/>
                <a:cs typeface="Times New Roman" panose="02020603050405020304" pitchFamily="18" charset="0"/>
              </a:rPr>
              <a:t>Идет развитие любознательности и познавательной мотивации, когда конструктор используется в образовательной деятельности определенной тематической направленности, например: «Домашние животные», «Птицы», «Профессии нашего города» и т.д.</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-Формирование первичных представлений о себе, других людях, объектах окружающего мира, их свойствах и отношениях (форме, цвете, размере, материале, звучании, ритме, теле, количестве, числе, части и целом, пространстве и времени, движении и покое, причинах и следствиях и др.); Конструктор ТИКО помогает формировать элементарные математические представления: знакомство с цифрами, числами, составом числа и т.д. </a:t>
            </a:r>
            <a:r>
              <a:rPr lang="ru-RU" dirty="0">
                <a:latin typeface="Times New Roman" panose="02020603050405020304" pitchFamily="18" charset="0"/>
                <a:ea typeface="Calibri" panose="020F0502020204030204" pitchFamily="34" charset="0"/>
                <a:cs typeface="Times New Roman" panose="02020603050405020304" pitchFamily="18" charset="0"/>
              </a:rPr>
              <a:t>В процессе освоения математических знаний: благодаря ТИКО дети очень легко и быстро запоминают геометрические фигуры (например, как раздаточный материал), счет (углы, стороны, количество деталей), ориентируются в пространстве, сравнивают по длине (дорожки), высоте (домики, елочки) и т.д. </a:t>
            </a:r>
            <a:r>
              <a:rPr lang="ru-RU" dirty="0">
                <a:latin typeface="Times New Roman" panose="02020603050405020304" pitchFamily="18" charset="0"/>
                <a:ea typeface="Times New Roman" panose="02020603050405020304" pitchFamily="18" charset="0"/>
                <a:cs typeface="Times New Roman" panose="02020603050405020304" pitchFamily="18" charset="0"/>
              </a:rPr>
              <a:t> Дает возможность конструирования бесконечного множества игровых фигур (от дорожки и забора до коттеджа, ракеты, корабля и т.п.) и геометрических объемных фигур (от трех-, четырех-, пяти-, шести-, восьмигранных призм и пирамид – до икосаэдров, додекаэдров и звезд Кеплера. Через обучение посредством конструирования дети получают свой первый практический опыт в геометрии. Здесь помогут наборы ТИКО конструктора «Архимед», «Арифметика», «Геометрия</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https://avatars.mds.yandex.net/get-pdb/989257/935eec70-1d84-4e95-8f6b-1cb0acaf5bcf/s1200?webp=fals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90" y="3668241"/>
            <a:ext cx="2258695" cy="2150110"/>
          </a:xfrm>
          <a:prstGeom prst="rect">
            <a:avLst/>
          </a:prstGeom>
          <a:noFill/>
          <a:ln>
            <a:noFill/>
          </a:ln>
        </p:spPr>
      </p:pic>
    </p:spTree>
    <p:extLst>
      <p:ext uri="{BB962C8B-B14F-4D97-AF65-F5344CB8AC3E}">
        <p14:creationId xmlns:p14="http://schemas.microsoft.com/office/powerpoint/2010/main" val="2983845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pic>
        <p:nvPicPr>
          <p:cNvPr id="4" name="Picture 10" descr="квадраты с цифрам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052377" y="2704834"/>
            <a:ext cx="3571486" cy="3485319"/>
          </a:xfrm>
          <a:prstGeom prst="rect">
            <a:avLst/>
          </a:prstGeom>
          <a:noFill/>
          <a:ln w="76200">
            <a:solidFill>
              <a:srgbClr val="FFC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5" name="Picture 8" descr="3у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3482" y="4338905"/>
            <a:ext cx="2144878" cy="1838728"/>
          </a:xfrm>
          <a:prstGeom prst="rect">
            <a:avLst/>
          </a:prstGeom>
          <a:noFill/>
          <a:ln w="76200">
            <a:solidFill>
              <a:srgbClr val="FFC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0" descr="6у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4534" y="119893"/>
            <a:ext cx="1987396" cy="1466532"/>
          </a:xfrm>
          <a:prstGeom prst="rect">
            <a:avLst/>
          </a:prstGeom>
          <a:noFill/>
          <a:ln w="76200">
            <a:solidFill>
              <a:srgbClr val="FFC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9" descr="куб"/>
          <p:cNvPicPr>
            <a:picLocks noChangeAspect="1" noChangeArrowheads="1"/>
          </p:cNvPicPr>
          <p:nvPr/>
        </p:nvPicPr>
        <p:blipFill>
          <a:blip r:embed="rId7" cstate="print">
            <a:extLst>
              <a:ext uri="{28A0092B-C50C-407E-A947-70E740481C1C}">
                <a14:useLocalDpi xmlns:a14="http://schemas.microsoft.com/office/drawing/2010/main" val="0"/>
              </a:ext>
            </a:extLst>
          </a:blip>
          <a:srcRect l="17303" t="4512" r="11598" b="4510"/>
          <a:stretch>
            <a:fillRect/>
          </a:stretch>
        </p:blipFill>
        <p:spPr bwMode="auto">
          <a:xfrm>
            <a:off x="6933482" y="1960159"/>
            <a:ext cx="2089150" cy="2005012"/>
          </a:xfrm>
          <a:prstGeom prst="rect">
            <a:avLst/>
          </a:prstGeom>
          <a:noFill/>
          <a:ln w="76200">
            <a:solidFill>
              <a:srgbClr val="FFC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равностор а"/>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9585" y="3844299"/>
            <a:ext cx="2481059" cy="2080471"/>
          </a:xfrm>
          <a:prstGeom prst="rect">
            <a:avLst/>
          </a:prstGeom>
          <a:noFill/>
          <a:ln w="76200">
            <a:solidFill>
              <a:srgbClr val="FFC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3" descr="Изображение 156_resiz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0675" y="183056"/>
            <a:ext cx="2220435" cy="2263909"/>
          </a:xfrm>
          <a:prstGeom prst="rect">
            <a:avLst/>
          </a:prstGeom>
          <a:noFill/>
          <a:ln w="76200">
            <a:solidFill>
              <a:srgbClr val="FFC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Рисунок 11" descr="http://900igr.net/up/datas/172277/025.jpg"/>
          <p:cNvPicPr/>
          <p:nvPr/>
        </p:nvPicPr>
        <p:blipFill rotWithShape="1">
          <a:blip r:embed="rId10">
            <a:extLst>
              <a:ext uri="{28A0092B-C50C-407E-A947-70E740481C1C}">
                <a14:useLocalDpi xmlns:a14="http://schemas.microsoft.com/office/drawing/2010/main" val="0"/>
              </a:ext>
            </a:extLst>
          </a:blip>
          <a:srcRect l="6897" t="21324" r="74505" b="3085"/>
          <a:stretch/>
        </p:blipFill>
        <p:spPr bwMode="auto">
          <a:xfrm>
            <a:off x="9264966" y="90333"/>
            <a:ext cx="1104265" cy="3366135"/>
          </a:xfrm>
          <a:prstGeom prst="rect">
            <a:avLst/>
          </a:prstGeom>
          <a:noFill/>
          <a:ln w="76200">
            <a:solidFill>
              <a:srgbClr val="FFC000"/>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3" name="Рисунок 12" descr="http://900igr.net/up/datas/172277/025.jpg"/>
          <p:cNvPicPr/>
          <p:nvPr/>
        </p:nvPicPr>
        <p:blipFill rotWithShape="1">
          <a:blip r:embed="rId10">
            <a:extLst>
              <a:ext uri="{28A0092B-C50C-407E-A947-70E740481C1C}">
                <a14:useLocalDpi xmlns:a14="http://schemas.microsoft.com/office/drawing/2010/main" val="0"/>
              </a:ext>
            </a:extLst>
          </a:blip>
          <a:srcRect l="41281" t="30787" r="35024" b="3357"/>
          <a:stretch/>
        </p:blipFill>
        <p:spPr bwMode="auto">
          <a:xfrm>
            <a:off x="10612972" y="90333"/>
            <a:ext cx="1407160" cy="2933065"/>
          </a:xfrm>
          <a:prstGeom prst="rect">
            <a:avLst/>
          </a:prstGeom>
          <a:noFill/>
          <a:ln w="76200">
            <a:solidFill>
              <a:srgbClr val="FFC000"/>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4" name="Рисунок 13" descr="https://inteltoys.ru/files/catalog/2014/09/6687/big/6687-5.jpg"/>
          <p:cNvPicPr/>
          <p:nvPr/>
        </p:nvPicPr>
        <p:blipFill rotWithShape="1">
          <a:blip r:embed="rId11" cstate="print">
            <a:extLst>
              <a:ext uri="{28A0092B-C50C-407E-A947-70E740481C1C}">
                <a14:useLocalDpi xmlns:a14="http://schemas.microsoft.com/office/drawing/2010/main" val="0"/>
              </a:ext>
            </a:extLst>
          </a:blip>
          <a:srcRect t="19425" r="2192" b="14924"/>
          <a:stretch/>
        </p:blipFill>
        <p:spPr bwMode="auto">
          <a:xfrm>
            <a:off x="548019" y="3965171"/>
            <a:ext cx="2252079" cy="15959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5475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sp>
        <p:nvSpPr>
          <p:cNvPr id="2" name="Прямоугольник 1"/>
          <p:cNvSpPr/>
          <p:nvPr/>
        </p:nvSpPr>
        <p:spPr>
          <a:xfrm>
            <a:off x="2643447" y="290945"/>
            <a:ext cx="8778240" cy="2295115"/>
          </a:xfrm>
          <a:prstGeom prst="rect">
            <a:avLst/>
          </a:prstGeom>
        </p:spPr>
        <p:txBody>
          <a:bodyPr wrap="square">
            <a:spAutoFit/>
          </a:bodyPr>
          <a:lstStyle/>
          <a:p>
            <a:pPr algn="just" fontAlgn="base">
              <a:lnSpc>
                <a:spcPct val="107000"/>
              </a:lnSpc>
              <a:spcBef>
                <a:spcPts val="480"/>
              </a:spcBef>
              <a:spcAft>
                <a:spcPts val="0"/>
              </a:spcAft>
            </a:pP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07000"/>
              </a:lnSpc>
              <a:spcBef>
                <a:spcPts val="480"/>
              </a:spcBef>
              <a:spcAft>
                <a:spcPts val="0"/>
              </a:spcAft>
            </a:pP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07000"/>
              </a:lnSpc>
              <a:spcBef>
                <a:spcPts val="480"/>
              </a:spcBef>
              <a:spcAft>
                <a:spcPts val="0"/>
              </a:spcAft>
            </a:pP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ru-RU" dirty="0">
                <a:latin typeface="Times New Roman" panose="02020603050405020304" pitchFamily="18" charset="0"/>
                <a:ea typeface="Times New Roman" panose="02020603050405020304" pitchFamily="18" charset="0"/>
                <a:cs typeface="Times New Roman" panose="02020603050405020304" pitchFamily="18" charset="0"/>
              </a:rPr>
              <a:t>Формирование первичных представлений о малой родине и Отечестве, представлений о социокультурных ценностях нашего народа, об отечественных традициях и праздниках, о планете Земля как общем доме людей, об особенностях природы, многообразии стран и народов мира. Конструктор ТИКО можно использовать в проектах на тему «Мой дом», «Моя малая Родина», «Путешествие в Космос» и др.</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Скругленный прямоугольник 4"/>
          <p:cNvSpPr/>
          <p:nvPr/>
        </p:nvSpPr>
        <p:spPr>
          <a:xfrm>
            <a:off x="2759826" y="290945"/>
            <a:ext cx="3458093" cy="507077"/>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07000"/>
              </a:lnSpc>
              <a:spcBef>
                <a:spcPts val="480"/>
              </a:spcBef>
              <a:spcAft>
                <a:spcPts val="0"/>
              </a:spcAft>
            </a:pPr>
            <a:r>
              <a:rPr lang="ru-RU"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3.</a:t>
            </a:r>
            <a:r>
              <a:rPr lang="ru-RU" sz="1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Познавательное развитие </a:t>
            </a:r>
            <a:endParaRPr lang="ru-RU"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p:cNvPicPr/>
          <p:nvPr/>
        </p:nvPicPr>
        <p:blipFill rotWithShape="1">
          <a:blip r:embed="rId4"/>
          <a:srcRect l="23689" t="26021" r="24529" b="15096"/>
          <a:stretch/>
        </p:blipFill>
        <p:spPr bwMode="auto">
          <a:xfrm>
            <a:off x="7539644" y="3408218"/>
            <a:ext cx="4555374" cy="3025532"/>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9" name="Скругленный прямоугольник 8"/>
          <p:cNvSpPr/>
          <p:nvPr/>
        </p:nvSpPr>
        <p:spPr>
          <a:xfrm>
            <a:off x="2820786" y="2586060"/>
            <a:ext cx="4419599" cy="620573"/>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07000"/>
              </a:lnSpc>
              <a:spcBef>
                <a:spcPts val="480"/>
              </a:spcBef>
              <a:spcAft>
                <a:spcPts val="0"/>
              </a:spcAft>
            </a:pPr>
            <a:r>
              <a:rPr lang="ru-RU"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Проект «История о маленьком </a:t>
            </a:r>
            <a:r>
              <a:rPr lang="ru-RU"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вертолетике</a:t>
            </a:r>
            <a:r>
              <a:rPr lang="ru-RU"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ru-RU" sz="16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(о городе Екатеринбурге)</a:t>
            </a:r>
            <a:endParaRPr lang="ru-RU"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Скругленный прямоугольник 10"/>
          <p:cNvSpPr/>
          <p:nvPr/>
        </p:nvSpPr>
        <p:spPr>
          <a:xfrm>
            <a:off x="7827818" y="2586060"/>
            <a:ext cx="3846021" cy="643834"/>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07000"/>
              </a:lnSpc>
              <a:spcBef>
                <a:spcPts val="480"/>
              </a:spcBef>
              <a:spcAft>
                <a:spcPts val="0"/>
              </a:spcAft>
            </a:pPr>
            <a:r>
              <a:rPr lang="ru-RU"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Проект</a:t>
            </a:r>
          </a:p>
          <a:p>
            <a:pPr algn="ctr" fontAlgn="base">
              <a:lnSpc>
                <a:spcPct val="107000"/>
              </a:lnSpc>
              <a:spcBef>
                <a:spcPts val="480"/>
              </a:spcBef>
              <a:spcAft>
                <a:spcPts val="0"/>
              </a:spcAft>
            </a:pPr>
            <a:r>
              <a:rPr lang="ru-RU"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«Гуляя по экологической тропе»</a:t>
            </a:r>
            <a:endParaRPr lang="ru-RU"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Рисунок 11" descr="IMG_20190213_092406.jpg"/>
          <p:cNvPicPr/>
          <p:nvPr/>
        </p:nvPicPr>
        <p:blipFill>
          <a:blip r:embed="rId5">
            <a:extLst>
              <a:ext uri="{28A0092B-C50C-407E-A947-70E740481C1C}">
                <a14:useLocalDpi xmlns:a14="http://schemas.microsoft.com/office/drawing/2010/main" val="0"/>
              </a:ext>
            </a:extLst>
          </a:blip>
          <a:srcRect/>
          <a:stretch>
            <a:fillRect/>
          </a:stretch>
        </p:blipFill>
        <p:spPr bwMode="auto">
          <a:xfrm>
            <a:off x="2643447" y="3408218"/>
            <a:ext cx="4596938" cy="3025532"/>
          </a:xfrm>
          <a:prstGeom prst="rect">
            <a:avLst/>
          </a:prstGeom>
          <a:noFill/>
          <a:ln>
            <a:noFill/>
          </a:ln>
          <a:effectLst>
            <a:outerShdw blurRad="63500" sx="102000" sy="102000" algn="ctr" rotWithShape="0">
              <a:prstClr val="black">
                <a:alpha val="40000"/>
              </a:prstClr>
            </a:outerShdw>
          </a:effectLst>
        </p:spPr>
      </p:pic>
      <p:pic>
        <p:nvPicPr>
          <p:cNvPr id="13" name="Рисунок 12" descr="http://funforkids.ru/pictures/karlson/karlson07.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495" y="3408218"/>
            <a:ext cx="2299970" cy="2082800"/>
          </a:xfrm>
          <a:prstGeom prst="rect">
            <a:avLst/>
          </a:prstGeom>
          <a:noFill/>
          <a:ln>
            <a:noFill/>
          </a:ln>
        </p:spPr>
      </p:pic>
    </p:spTree>
    <p:extLst>
      <p:ext uri="{BB962C8B-B14F-4D97-AF65-F5344CB8AC3E}">
        <p14:creationId xmlns:p14="http://schemas.microsoft.com/office/powerpoint/2010/main" val="1519696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sp>
        <p:nvSpPr>
          <p:cNvPr id="8" name="Скругленный прямоугольник 7"/>
          <p:cNvSpPr/>
          <p:nvPr/>
        </p:nvSpPr>
        <p:spPr>
          <a:xfrm>
            <a:off x="2543696" y="523702"/>
            <a:ext cx="2360814" cy="399010"/>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07000"/>
              </a:lnSpc>
              <a:spcBef>
                <a:spcPts val="480"/>
              </a:spcBef>
              <a:spcAft>
                <a:spcPts val="0"/>
              </a:spcAft>
            </a:pPr>
            <a:endParaRPr lang="ru-RU"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543694" y="523702"/>
            <a:ext cx="9351817" cy="4488665"/>
          </a:xfrm>
          <a:prstGeom prst="rect">
            <a:avLst/>
          </a:prstGeom>
        </p:spPr>
        <p:txBody>
          <a:bodyPr wrap="square">
            <a:spAutoFit/>
          </a:bodyPr>
          <a:lstStyle/>
          <a:p>
            <a:pPr algn="just" fontAlgn="base">
              <a:lnSpc>
                <a:spcPct val="107000"/>
              </a:lnSpc>
              <a:spcBef>
                <a:spcPts val="480"/>
              </a:spcBef>
              <a:spcAft>
                <a:spcPts val="0"/>
              </a:spcAft>
            </a:pP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4. </a:t>
            </a:r>
            <a:r>
              <a:rPr lang="ru-RU" b="1" dirty="0">
                <a:latin typeface="Times New Roman" panose="02020603050405020304" pitchFamily="18" charset="0"/>
                <a:ea typeface="Times New Roman" panose="02020603050405020304" pitchFamily="18" charset="0"/>
                <a:cs typeface="Times New Roman" panose="02020603050405020304" pitchFamily="18" charset="0"/>
              </a:rPr>
              <a:t>Речевое развитие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Конструктор ТИКО активно помогает решать все задачи речевого развития: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720725" indent="-720725">
              <a:spcAft>
                <a:spcPts val="600"/>
              </a:spcAft>
            </a:pPr>
            <a:r>
              <a:rPr lang="ru-RU" dirty="0">
                <a:latin typeface="Times New Roman" panose="02020603050405020304" pitchFamily="18" charset="0"/>
                <a:ea typeface="Times New Roman" panose="02020603050405020304" pitchFamily="18" charset="0"/>
              </a:rPr>
              <a:t>-С помощью речи дети общаются во время конструирования</a:t>
            </a:r>
            <a:endParaRPr lang="ru-RU" dirty="0"/>
          </a:p>
          <a:p>
            <a:pPr marL="720725" indent="-720725">
              <a:spcAft>
                <a:spcPts val="600"/>
              </a:spcAft>
            </a:pPr>
            <a:r>
              <a:rPr lang="ru-RU" dirty="0">
                <a:latin typeface="Times New Roman" panose="02020603050405020304" pitchFamily="18" charset="0"/>
                <a:ea typeface="Times New Roman" panose="02020603050405020304" pitchFamily="18" charset="0"/>
              </a:rPr>
              <a:t>-Обогащается активный словарь при создании кроссвордов, проектов разной тематики.</a:t>
            </a:r>
            <a:endParaRPr lang="ru-RU" dirty="0"/>
          </a:p>
          <a:p>
            <a:pPr algn="just">
              <a:spcAft>
                <a:spcPts val="600"/>
              </a:spcAft>
            </a:pPr>
            <a:r>
              <a:rPr lang="ru-RU" dirty="0">
                <a:latin typeface="Times New Roman" panose="02020603050405020304" pitchFamily="18" charset="0"/>
                <a:ea typeface="Times New Roman" panose="02020603050405020304" pitchFamily="18" charset="0"/>
              </a:rPr>
              <a:t>-Развитие связной, грамматически правильной диалогической и монологической речи, когда ребенок рассказывает о том, как сделать, что получилось, анализирует свою деятельность во время конструирования, общается с другими участниками процесса.</a:t>
            </a:r>
            <a:r>
              <a:rPr lang="ru-RU" sz="2000" dirty="0">
                <a:latin typeface="Times New Roman" panose="02020603050405020304" pitchFamily="18" charset="0"/>
                <a:ea typeface="Times New Roman" panose="02020603050405020304" pitchFamily="18" charset="0"/>
              </a:rPr>
              <a:t> </a:t>
            </a:r>
            <a:endParaRPr lang="ru-RU" dirty="0"/>
          </a:p>
          <a:p>
            <a:pPr algn="just">
              <a:spcAft>
                <a:spcPts val="600"/>
              </a:spcAft>
            </a:pPr>
            <a:r>
              <a:rPr lang="ru-RU" dirty="0">
                <a:latin typeface="Times New Roman" panose="02020603050405020304" pitchFamily="18" charset="0"/>
                <a:ea typeface="Times New Roman" panose="02020603050405020304" pitchFamily="18" charset="0"/>
              </a:rPr>
              <a:t>-Развитие речевого творчества, развитие звуковой и интонационной культуры речи, фонематического слуха, формирование звуковой аналитико-синтетической активности как предпосылки обучения грамоте используя ТИКО конструктор «Грамматика», «Азбука».</a:t>
            </a:r>
            <a:endParaRPr lang="ru-RU" dirty="0"/>
          </a:p>
          <a:p>
            <a:pPr algn="just">
              <a:spcAft>
                <a:spcPts val="600"/>
              </a:spcAft>
            </a:pPr>
            <a:r>
              <a:rPr lang="ru-RU" dirty="0">
                <a:latin typeface="Times New Roman" panose="02020603050405020304" pitchFamily="18" charset="0"/>
                <a:ea typeface="Times New Roman" panose="02020603050405020304" pitchFamily="18" charset="0"/>
              </a:rPr>
              <a:t>-Зрительное восприятие играет огромную роль в обучении ребёнка чтению и письму.</a:t>
            </a:r>
            <a:endParaRPr lang="ru-RU" dirty="0"/>
          </a:p>
          <a:p>
            <a:pPr>
              <a:spcAft>
                <a:spcPts val="600"/>
              </a:spcAft>
            </a:pPr>
            <a:r>
              <a:rPr lang="ru-RU" dirty="0">
                <a:latin typeface="Times New Roman" panose="02020603050405020304" pitchFamily="18" charset="0"/>
                <a:ea typeface="Times New Roman" panose="02020603050405020304" pitchFamily="18" charset="0"/>
              </a:rPr>
              <a:t>-Знакомство с книжной культурой, детской литературой, понимание на слух текстов различных жанров детской литературы. ТИКО конструктор можно использовать, создавая, например, литературных героев от А до Я.</a:t>
            </a:r>
            <a:endParaRPr lang="ru-RU" dirty="0">
              <a:effectLst/>
            </a:endParaRPr>
          </a:p>
        </p:txBody>
      </p:sp>
      <p:pic>
        <p:nvPicPr>
          <p:cNvPr id="11" name="Рисунок 10" descr="https://www.smartytoys.ru/images/store/1570_2.jpg"/>
          <p:cNvPicPr/>
          <p:nvPr/>
        </p:nvPicPr>
        <p:blipFill rotWithShape="1">
          <a:blip r:embed="rId4" cstate="print">
            <a:extLst>
              <a:ext uri="{28A0092B-C50C-407E-A947-70E740481C1C}">
                <a14:useLocalDpi xmlns:a14="http://schemas.microsoft.com/office/drawing/2010/main" val="0"/>
              </a:ext>
            </a:extLst>
          </a:blip>
          <a:srcRect l="17059" t="5641" r="15680" b="3391"/>
          <a:stretch/>
        </p:blipFill>
        <p:spPr bwMode="auto">
          <a:xfrm>
            <a:off x="382387" y="3970482"/>
            <a:ext cx="1961803" cy="1726893"/>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2" name="Рисунок 11" descr="http://endim.ru/file/product_images/p_1_14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3017" y="4782129"/>
            <a:ext cx="3895264" cy="1830493"/>
          </a:xfrm>
          <a:prstGeom prst="rect">
            <a:avLst/>
          </a:prstGeom>
          <a:noFill/>
          <a:ln>
            <a:noFill/>
          </a:ln>
          <a:effectLst>
            <a:outerShdw blurRad="63500" sx="102000" sy="102000" algn="ctr" rotWithShape="0">
              <a:prstClr val="black">
                <a:alpha val="40000"/>
              </a:prstClr>
            </a:outerShdw>
          </a:effectLst>
        </p:spPr>
      </p:pic>
      <p:pic>
        <p:nvPicPr>
          <p:cNvPr id="13" name="Рисунок 12" descr="http://900igr.net/up/datai/236993/0042-132-.jpg"/>
          <p:cNvPicPr/>
          <p:nvPr/>
        </p:nvPicPr>
        <p:blipFill rotWithShape="1">
          <a:blip r:embed="rId6">
            <a:extLst>
              <a:ext uri="{28A0092B-C50C-407E-A947-70E740481C1C}">
                <a14:useLocalDpi xmlns:a14="http://schemas.microsoft.com/office/drawing/2010/main" val="0"/>
              </a:ext>
            </a:extLst>
          </a:blip>
          <a:srcRect l="4398" t="12043" r="6037" b="15427"/>
          <a:stretch/>
        </p:blipFill>
        <p:spPr bwMode="auto">
          <a:xfrm>
            <a:off x="3350029" y="4871258"/>
            <a:ext cx="3325091" cy="897775"/>
          </a:xfrm>
          <a:prstGeom prst="rect">
            <a:avLst/>
          </a:prstGeom>
          <a:noFill/>
          <a:ln>
            <a:noFill/>
          </a:ln>
          <a:extLst>
            <a:ext uri="{53640926-AAD7-44D8-BBD7-CCE9431645EC}">
              <a14:shadowObscured xmlns:a14="http://schemas.microsoft.com/office/drawing/2010/main"/>
            </a:ext>
          </a:extLst>
        </p:spPr>
      </p:pic>
      <p:pic>
        <p:nvPicPr>
          <p:cNvPr id="14" name="Рисунок 13" descr="http://profit-ural.ru/image/cache/catalog/Tovary/04_Konstruktora/02_konstruktora-iz-plastmassy/1-500x500.jpg"/>
          <p:cNvPicPr/>
          <p:nvPr/>
        </p:nvPicPr>
        <p:blipFill rotWithShape="1">
          <a:blip r:embed="rId7" cstate="print">
            <a:extLst>
              <a:ext uri="{28A0092B-C50C-407E-A947-70E740481C1C}">
                <a14:useLocalDpi xmlns:a14="http://schemas.microsoft.com/office/drawing/2010/main" val="0"/>
              </a:ext>
            </a:extLst>
          </a:blip>
          <a:srcRect t="12748" r="-10" b="14044"/>
          <a:stretch/>
        </p:blipFill>
        <p:spPr bwMode="auto">
          <a:xfrm>
            <a:off x="10153101" y="0"/>
            <a:ext cx="1742410" cy="1371600"/>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85645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pic>
        <p:nvPicPr>
          <p:cNvPr id="6" name="Рисунок 5"/>
          <p:cNvPicPr/>
          <p:nvPr/>
        </p:nvPicPr>
        <p:blipFill rotWithShape="1">
          <a:blip r:embed="rId4"/>
          <a:srcRect l="33371" t="49087" r="34219" b="22667"/>
          <a:stretch/>
        </p:blipFill>
        <p:spPr bwMode="auto">
          <a:xfrm>
            <a:off x="3931922" y="132751"/>
            <a:ext cx="5763086" cy="3009713"/>
          </a:xfrm>
          <a:prstGeom prst="rect">
            <a:avLst/>
          </a:prstGeom>
          <a:ln w="76200">
            <a:solidFill>
              <a:srgbClr val="FFC000"/>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8" name="Рисунок 7" descr="https://pp.userapi.com/c850016/v850016001/157350/ATE9OupgZ3M.jpg"/>
          <p:cNvPicPr/>
          <p:nvPr/>
        </p:nvPicPr>
        <p:blipFill>
          <a:blip r:embed="rId5">
            <a:extLst>
              <a:ext uri="{28A0092B-C50C-407E-A947-70E740481C1C}">
                <a14:useLocalDpi xmlns:a14="http://schemas.microsoft.com/office/drawing/2010/main" val="0"/>
              </a:ext>
            </a:extLst>
          </a:blip>
          <a:srcRect/>
          <a:stretch>
            <a:fillRect/>
          </a:stretch>
        </p:blipFill>
        <p:spPr bwMode="auto">
          <a:xfrm>
            <a:off x="2527070" y="3486517"/>
            <a:ext cx="5591492" cy="2838645"/>
          </a:xfrm>
          <a:prstGeom prst="rect">
            <a:avLst/>
          </a:prstGeom>
          <a:noFill/>
          <a:ln w="76200">
            <a:solidFill>
              <a:srgbClr val="FFC000"/>
            </a:solidFill>
          </a:ln>
        </p:spPr>
      </p:pic>
      <p:pic>
        <p:nvPicPr>
          <p:cNvPr id="11" name="Рисунок 10" descr="https://pp.userapi.com/c850016/v850016001/15730d/QZEaI3emWr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1295" y="3486516"/>
            <a:ext cx="3507971" cy="2838645"/>
          </a:xfrm>
          <a:prstGeom prst="rect">
            <a:avLst/>
          </a:prstGeom>
          <a:noFill/>
          <a:ln w="76200">
            <a:solidFill>
              <a:srgbClr val="FFC000"/>
            </a:solidFill>
          </a:ln>
          <a:effectLst>
            <a:outerShdw blurRad="63500" sx="102000" sy="102000" algn="ctr" rotWithShape="0">
              <a:prstClr val="black">
                <a:alpha val="40000"/>
              </a:prstClr>
            </a:outerShdw>
          </a:effectLst>
        </p:spPr>
      </p:pic>
      <p:pic>
        <p:nvPicPr>
          <p:cNvPr id="12" name="Рисунок 11" descr="https://avatars.mds.yandex.net/get-pdb/985790/2a9e897b-164f-4fa4-a486-95f21d7fad2d/s1200?webp=fals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268" y="875313"/>
            <a:ext cx="2419999" cy="2267151"/>
          </a:xfrm>
          <a:prstGeom prst="rect">
            <a:avLst/>
          </a:prstGeom>
          <a:noFill/>
          <a:ln>
            <a:noFill/>
          </a:ln>
        </p:spPr>
      </p:pic>
    </p:spTree>
    <p:extLst>
      <p:ext uri="{BB962C8B-B14F-4D97-AF65-F5344CB8AC3E}">
        <p14:creationId xmlns:p14="http://schemas.microsoft.com/office/powerpoint/2010/main" val="580080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sp>
        <p:nvSpPr>
          <p:cNvPr id="5" name="Скругленный прямоугольник 4"/>
          <p:cNvSpPr/>
          <p:nvPr/>
        </p:nvSpPr>
        <p:spPr>
          <a:xfrm>
            <a:off x="2585258" y="199505"/>
            <a:ext cx="4106487" cy="448887"/>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07000"/>
              </a:lnSpc>
              <a:spcBef>
                <a:spcPts val="480"/>
              </a:spcBef>
              <a:spcAft>
                <a:spcPts val="0"/>
              </a:spcAft>
            </a:pPr>
            <a:endParaRPr lang="ru-RU"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518755" y="199505"/>
            <a:ext cx="9293629" cy="5675080"/>
          </a:xfrm>
          <a:prstGeom prst="rect">
            <a:avLst/>
          </a:prstGeom>
        </p:spPr>
        <p:txBody>
          <a:bodyPr wrap="square">
            <a:spAutoFit/>
          </a:bodyPr>
          <a:lstStyle/>
          <a:p>
            <a:pPr marL="228600" indent="-228600" algn="just" fontAlgn="base">
              <a:lnSpc>
                <a:spcPct val="107000"/>
              </a:lnSpc>
              <a:spcBef>
                <a:spcPts val="480"/>
              </a:spcBef>
              <a:spcAft>
                <a:spcPts val="800"/>
              </a:spcAft>
            </a:pP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5. Художественно-эстетическое развитие.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Конструктор ТИКО очень яркий, используются фигуры разного цвета. Создавая ту или иную фигуру плоскую или объемную, идет становление эстетического отношения к окружающему миру. Реализуется творческая деятельность детей - дети продумывают: что сделать, как сделать, какие фигуры необходимы, как соединить и т.д.</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Bef>
                <a:spcPts val="480"/>
              </a:spcBef>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Дети из конструктора ТИКО могут делать музыкальные инструменты, например, погремушки, и использовать их в музыкальной деятельности, сделать микрофоны и петь и т.д., в изобразительной деятельности конструктор ТИКО можно использовать для изучения цвета, развития чувства цвета (при подборе деталей по цвету и создание образа героя), ритма (чередование фигур по цвету, размеру – создание узоров)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ru-RU" dirty="0">
                <a:latin typeface="Times New Roman" panose="02020603050405020304" pitchFamily="18" charset="0"/>
                <a:ea typeface="Times New Roman" panose="02020603050405020304" pitchFamily="18" charset="0"/>
              </a:rPr>
              <a:t>Восприятие художественной литературы становится легче, когда дети сами делают героев, озвучивают их.</a:t>
            </a:r>
            <a:r>
              <a:rPr lang="ru-RU" sz="1100" dirty="0">
                <a:solidFill>
                  <a:srgbClr val="111111"/>
                </a:solidFill>
                <a:latin typeface="Tahoma" panose="020B0604030504040204" pitchFamily="34" charset="0"/>
                <a:ea typeface="Times New Roman" panose="02020603050405020304" pitchFamily="18" charset="0"/>
              </a:rPr>
              <a:t> </a:t>
            </a:r>
            <a:r>
              <a:rPr lang="ru-RU" dirty="0">
                <a:solidFill>
                  <a:srgbClr val="111111"/>
                </a:solidFill>
                <a:latin typeface="Times New Roman" panose="02020603050405020304" pitchFamily="18" charset="0"/>
                <a:ea typeface="Times New Roman" panose="02020603050405020304" pitchFamily="18" charset="0"/>
              </a:rPr>
              <a:t>Конструкторы ТИКО способствуют лучшему восприятию информации (за счёт интеграции зрительного и тактильного восприятия). </a:t>
            </a:r>
            <a:r>
              <a:rPr lang="ru-RU" dirty="0">
                <a:latin typeface="Times New Roman" panose="02020603050405020304" pitchFamily="18" charset="0"/>
                <a:ea typeface="Times New Roman" panose="02020603050405020304" pitchFamily="18" charset="0"/>
              </a:rPr>
              <a:t>Итогом прочитанного произведения может стать собранная фигура героя, которому затем каждый может «подарить» нужные слова, рассказать свою сказку, описать свою игрушку. ТИКО кроме того позволяет обыграть любое художественное произведение. Можно построить самих персонажей и использовать их для театрализации, или создать атрибуты для превращения в этих персонажей - корону, шлем, золотой ключик, создать ширму, атрибутику.</a:t>
            </a:r>
          </a:p>
        </p:txBody>
      </p:sp>
      <p:pic>
        <p:nvPicPr>
          <p:cNvPr id="6" name="Picture 8" descr="узор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79" y="4123113"/>
            <a:ext cx="1729869" cy="151455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73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0"/>
            <a:ext cx="12192000" cy="6858000"/>
          </a:xfrm>
          <a:prstGeom prst="rect">
            <a:avLst/>
          </a:prstGeom>
          <a:ln w="9360">
            <a:noFill/>
          </a:ln>
        </p:spPr>
      </p:pic>
      <p:sp>
        <p:nvSpPr>
          <p:cNvPr id="16" name="Скругленный прямоугольник 15"/>
          <p:cNvSpPr/>
          <p:nvPr/>
        </p:nvSpPr>
        <p:spPr>
          <a:xfrm>
            <a:off x="2485502" y="1796314"/>
            <a:ext cx="9326881" cy="1197033"/>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кругленный прямоугольник 2"/>
          <p:cNvSpPr/>
          <p:nvPr/>
        </p:nvSpPr>
        <p:spPr>
          <a:xfrm>
            <a:off x="2427314" y="241068"/>
            <a:ext cx="9443259" cy="1398067"/>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15"/>
          <p:cNvPicPr/>
          <p:nvPr/>
        </p:nvPicPr>
        <p:blipFill>
          <a:blip r:embed="rId3"/>
          <a:stretch>
            <a:fillRect/>
          </a:stretch>
        </p:blipFill>
        <p:spPr>
          <a:xfrm>
            <a:off x="185594" y="6074210"/>
            <a:ext cx="2241720" cy="574920"/>
          </a:xfrm>
          <a:prstGeom prst="rect">
            <a:avLst/>
          </a:prstGeom>
          <a:ln w="9360">
            <a:noFill/>
          </a:ln>
        </p:spPr>
      </p:pic>
      <p:sp>
        <p:nvSpPr>
          <p:cNvPr id="2" name="Заголовок 1"/>
          <p:cNvSpPr>
            <a:spLocks noGrp="1"/>
          </p:cNvSpPr>
          <p:nvPr>
            <p:ph type="ctrTitle"/>
          </p:nvPr>
        </p:nvSpPr>
        <p:spPr>
          <a:xfrm>
            <a:off x="2543694" y="241069"/>
            <a:ext cx="9210501" cy="1712422"/>
          </a:xfrm>
        </p:spPr>
        <p:txBody>
          <a:bodyPr>
            <a:noAutofit/>
          </a:bodyPr>
          <a:lstStyle/>
          <a:p>
            <a:r>
              <a:rPr lang="ru-RU" sz="2400" b="1" dirty="0" smtClean="0">
                <a:latin typeface="Times New Roman" panose="02020603050405020304" pitchFamily="18" charset="0"/>
                <a:cs typeface="Times New Roman" panose="02020603050405020304" pitchFamily="18" charset="0"/>
              </a:rPr>
              <a:t>КОМПЛЕКС -</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a:t>
            </a:r>
            <a:r>
              <a:rPr lang="ru-RU" sz="2400" u="sng" dirty="0" smtClean="0">
                <a:latin typeface="Times New Roman" panose="02020603050405020304" pitchFamily="18" charset="0"/>
                <a:cs typeface="Times New Roman" panose="02020603050405020304" pitchFamily="18" charset="0"/>
              </a:rPr>
              <a:t>лат.</a:t>
            </a:r>
            <a:r>
              <a:rPr lang="ru-RU" sz="2400" dirty="0">
                <a:latin typeface="Times New Roman" panose="02020603050405020304" pitchFamily="18" charset="0"/>
                <a:cs typeface="Times New Roman" panose="02020603050405020304" pitchFamily="18" charset="0"/>
              </a:rPr>
              <a:t> </a:t>
            </a:r>
            <a:r>
              <a:rPr lang="la-Latn" sz="2400" dirty="0">
                <a:latin typeface="Times New Roman" panose="02020603050405020304" pitchFamily="18" charset="0"/>
                <a:cs typeface="Times New Roman" panose="02020603050405020304" pitchFamily="18" charset="0"/>
              </a:rPr>
              <a:t>complex</a:t>
            </a:r>
            <a:r>
              <a:rPr lang="ru-RU" sz="2400" dirty="0">
                <a:latin typeface="Times New Roman" panose="02020603050405020304" pitchFamily="18" charset="0"/>
                <a:cs typeface="Times New Roman" panose="02020603050405020304" pitchFamily="18" charset="0"/>
              </a:rPr>
              <a:t> - связь, сочетание; </a:t>
            </a:r>
            <a:r>
              <a:rPr lang="ru-RU" sz="2400" u="sng" dirty="0" smtClean="0">
                <a:latin typeface="Times New Roman" panose="02020603050405020304" pitchFamily="18" charset="0"/>
                <a:cs typeface="Times New Roman" panose="02020603050405020304" pitchFamily="18" charset="0"/>
              </a:rPr>
              <a:t>лат.</a:t>
            </a:r>
            <a:r>
              <a:rPr lang="ru-RU" sz="2400" dirty="0">
                <a:latin typeface="Times New Roman" panose="02020603050405020304" pitchFamily="18" charset="0"/>
                <a:cs typeface="Times New Roman" panose="02020603050405020304" pitchFamily="18" charset="0"/>
              </a:rPr>
              <a:t> </a:t>
            </a:r>
            <a:r>
              <a:rPr lang="la-Latn" sz="2400" dirty="0">
                <a:latin typeface="Times New Roman" panose="02020603050405020304" pitchFamily="18" charset="0"/>
                <a:cs typeface="Times New Roman" panose="02020603050405020304" pitchFamily="18" charset="0"/>
              </a:rPr>
              <a:t>complexus</a:t>
            </a:r>
            <a:r>
              <a:rPr lang="ru-RU" sz="2400" dirty="0">
                <a:latin typeface="Times New Roman" panose="02020603050405020304" pitchFamily="18" charset="0"/>
                <a:cs typeface="Times New Roman" panose="02020603050405020304" pitchFamily="18" charset="0"/>
              </a:rPr>
              <a:t> - соединение) - система, совокупность чего-либо, объединённого вместе, имеющего общее предназначение, и отвечающего какой-либо определённой общей </a:t>
            </a:r>
            <a:r>
              <a:rPr lang="ru-RU" sz="2400" dirty="0" smtClean="0">
                <a:latin typeface="Times New Roman" panose="02020603050405020304" pitchFamily="18" charset="0"/>
                <a:cs typeface="Times New Roman" panose="02020603050405020304" pitchFamily="18" charset="0"/>
              </a:rPr>
              <a:t>цели.</a:t>
            </a:r>
            <a:r>
              <a:rPr lang="ru-RU" sz="2400" dirty="0"/>
              <a:t/>
            </a:r>
            <a:br>
              <a:rPr lang="ru-RU" sz="2400" dirty="0"/>
            </a:br>
            <a:endParaRPr lang="ru-RU" sz="2400" dirty="0"/>
          </a:p>
        </p:txBody>
      </p:sp>
      <p:sp>
        <p:nvSpPr>
          <p:cNvPr id="6" name="Прямоугольник 5"/>
          <p:cNvSpPr/>
          <p:nvPr/>
        </p:nvSpPr>
        <p:spPr>
          <a:xfrm>
            <a:off x="2543694" y="1953491"/>
            <a:ext cx="8628611" cy="882678"/>
          </a:xfrm>
          <a:prstGeom prst="rect">
            <a:avLst/>
          </a:prstGeom>
        </p:spPr>
        <p:txBody>
          <a:bodyPr wrap="square">
            <a:spAutoFit/>
          </a:bodyPr>
          <a:lstStyle/>
          <a:p>
            <a:pPr algn="ctr">
              <a:lnSpc>
                <a:spcPct val="107000"/>
              </a:lnSpc>
              <a:spcAft>
                <a:spcPts val="800"/>
              </a:spcAft>
            </a:pPr>
            <a:r>
              <a:rPr lang="ru-RU" sz="2400" dirty="0" smtClean="0">
                <a:latin typeface="Times New Roman" panose="02020603050405020304" pitchFamily="18" charset="0"/>
                <a:ea typeface="Times New Roman" panose="02020603050405020304" pitchFamily="18" charset="0"/>
                <a:cs typeface="Times New Roman" panose="02020603050405020304" pitchFamily="18" charset="0"/>
              </a:rPr>
              <a:t>Исходя </a:t>
            </a:r>
            <a:r>
              <a:rPr lang="ru-RU" sz="2400" dirty="0">
                <a:latin typeface="Times New Roman" panose="02020603050405020304" pitchFamily="18" charset="0"/>
                <a:ea typeface="Times New Roman" panose="02020603050405020304" pitchFamily="18" charset="0"/>
                <a:cs typeface="Times New Roman" panose="02020603050405020304" pitchFamily="18" charset="0"/>
              </a:rPr>
              <a:t>из нормативной базы, мы уже видим комплексный подход к образованию, в нашем случае дошкольному. </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Скругленный прямоугольник 11"/>
          <p:cNvSpPr/>
          <p:nvPr/>
        </p:nvSpPr>
        <p:spPr>
          <a:xfrm>
            <a:off x="3200400" y="3192483"/>
            <a:ext cx="2406536" cy="2614183"/>
          </a:xfrm>
          <a:prstGeom prst="roundRect">
            <a:avLst/>
          </a:prstGeom>
          <a:solidFill>
            <a:srgbClr val="FFC0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 </a:t>
            </a:r>
            <a:r>
              <a:rPr lang="ru-RU" sz="1400" i="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ФЗ от 29.12.2012 года № 273 «Об образовании в Российской Федерации» </a:t>
            </a: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уже </a:t>
            </a:r>
            <a:r>
              <a:rPr lang="ru-RU"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является первым </a:t>
            </a:r>
            <a:r>
              <a:rPr lang="ru-RU" sz="1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комплексным</a:t>
            </a:r>
            <a:r>
              <a:rPr lang="ru-RU"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базовым документом, в котором сформулированы как общие положения, так и нормы, регулирующие отношения в отдельных подсистемах образования. </a:t>
            </a:r>
            <a:endPar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Скругленный прямоугольник 12"/>
          <p:cNvSpPr/>
          <p:nvPr/>
        </p:nvSpPr>
        <p:spPr>
          <a:xfrm>
            <a:off x="5900657" y="3192483"/>
            <a:ext cx="2715489" cy="1024612"/>
          </a:xfrm>
          <a:prstGeom prst="roundRect">
            <a:avLst/>
          </a:prstGeom>
          <a:solidFill>
            <a:srgbClr val="FFC0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ru-RU" sz="1400" i="1" u="sng"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2.Дошкольное образование </a:t>
            </a: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это целая </a:t>
            </a:r>
            <a:r>
              <a:rPr lang="ru-RU"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комплексная </a:t>
            </a: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система, отвечающая общей цели.</a:t>
            </a:r>
          </a:p>
        </p:txBody>
      </p:sp>
      <p:sp>
        <p:nvSpPr>
          <p:cNvPr id="14" name="Скругленный прямоугольник 13"/>
          <p:cNvSpPr/>
          <p:nvPr/>
        </p:nvSpPr>
        <p:spPr>
          <a:xfrm>
            <a:off x="5924207" y="4380807"/>
            <a:ext cx="2715489" cy="1539812"/>
          </a:xfrm>
          <a:prstGeom prst="roundRect">
            <a:avLst/>
          </a:prstGeom>
          <a:solidFill>
            <a:srgbClr val="FFC0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3.</a:t>
            </a:r>
            <a:r>
              <a:rPr lang="ru-RU" sz="1400" i="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ФГОС</a:t>
            </a: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совокупность, т.е. </a:t>
            </a:r>
            <a:r>
              <a:rPr lang="ru-RU"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комплекс</a:t>
            </a: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государственных гарантий и требований к программам, условиям и результатам получения бесплатного доступного качественного образования.</a:t>
            </a:r>
          </a:p>
        </p:txBody>
      </p:sp>
      <p:sp>
        <p:nvSpPr>
          <p:cNvPr id="15" name="Скругленный прямоугольник 14"/>
          <p:cNvSpPr/>
          <p:nvPr/>
        </p:nvSpPr>
        <p:spPr>
          <a:xfrm>
            <a:off x="8807336" y="3192483"/>
            <a:ext cx="3229492" cy="2728136"/>
          </a:xfrm>
          <a:prstGeom prst="roundRect">
            <a:avLst/>
          </a:prstGeom>
          <a:solidFill>
            <a:srgbClr val="FFC0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 Исходя из требований к структуре </a:t>
            </a:r>
            <a:r>
              <a:rPr lang="ru-RU" sz="1200" i="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Образовательной </a:t>
            </a:r>
            <a:r>
              <a:rPr lang="ru-RU" sz="1200" i="1" u="sng"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Программы Дошкольного </a:t>
            </a:r>
            <a:r>
              <a:rPr lang="ru-RU" sz="1200" i="1" u="sng"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Образования</a:t>
            </a: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и ее объему, «программа формируется как программа психолого-педагогической поддержки позитивной социализации и индивидуализации, развития личности детей дошкольного возраста и определяет </a:t>
            </a:r>
            <a:r>
              <a:rPr lang="ru-RU"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комплекс</a:t>
            </a:r>
            <a:r>
              <a:rPr lang="ru-RU"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основных характеристик дошкольного образования (объем, содержание и планируемые результаты в виде   целевых ориентиров дошкольного образования)».</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73" y="4168719"/>
            <a:ext cx="2316756" cy="1637947"/>
          </a:xfrm>
          <a:prstGeom prst="rect">
            <a:avLst/>
          </a:prstGeom>
        </p:spPr>
      </p:pic>
    </p:spTree>
    <p:extLst>
      <p:ext uri="{BB962C8B-B14F-4D97-AF65-F5344CB8AC3E}">
        <p14:creationId xmlns:p14="http://schemas.microsoft.com/office/powerpoint/2010/main" val="1224971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0"/>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pic>
        <p:nvPicPr>
          <p:cNvPr id="5" name="Рисунок 4" descr="https://pp.userapi.com/c850724/v850724414/f3430/e1FRKZJeo7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924" y="3233650"/>
            <a:ext cx="5070763" cy="3091511"/>
          </a:xfrm>
          <a:prstGeom prst="rect">
            <a:avLst/>
          </a:prstGeom>
          <a:noFill/>
          <a:ln w="76200">
            <a:solidFill>
              <a:srgbClr val="FFC000"/>
            </a:solidFill>
          </a:ln>
          <a:effectLst>
            <a:outerShdw blurRad="63500" sx="102000" sy="102000" algn="ctr" rotWithShape="0">
              <a:prstClr val="black">
                <a:alpha val="40000"/>
              </a:prstClr>
            </a:outerShdw>
          </a:effectLst>
        </p:spPr>
      </p:pic>
      <p:pic>
        <p:nvPicPr>
          <p:cNvPr id="6" name="Picture 9" descr="узор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876" y="258773"/>
            <a:ext cx="2898198" cy="2628415"/>
          </a:xfrm>
          <a:prstGeom prst="rect">
            <a:avLst/>
          </a:prstGeom>
          <a:noFill/>
          <a:ln w="76200">
            <a:solidFill>
              <a:srgbClr val="FFC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узор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2747876" y="3399906"/>
            <a:ext cx="3054408" cy="2925256"/>
          </a:xfrm>
          <a:prstGeom prst="rect">
            <a:avLst/>
          </a:prstGeom>
          <a:noFill/>
          <a:ln w="76200">
            <a:solidFill>
              <a:srgbClr val="FFC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Рисунок 8" descr="https://pp.userapi.com/c850016/v850016001/15733c/NJr6YER2tMg.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924" y="146338"/>
            <a:ext cx="5070763" cy="2853286"/>
          </a:xfrm>
          <a:prstGeom prst="rect">
            <a:avLst/>
          </a:prstGeom>
          <a:noFill/>
          <a:ln w="76200">
            <a:solidFill>
              <a:srgbClr val="FFC000"/>
            </a:solidFill>
          </a:ln>
          <a:effectLst>
            <a:outerShdw blurRad="63500" sx="102000" sy="102000" algn="ctr" rotWithShape="0">
              <a:prstClr val="black">
                <a:alpha val="40000"/>
              </a:prstClr>
            </a:outerShdw>
          </a:effectLst>
        </p:spPr>
      </p:pic>
      <p:pic>
        <p:nvPicPr>
          <p:cNvPr id="11" name="Рисунок 10" descr="https://i.pinimg.com/originals/3b/92/a2/3b92a28316e8225abf15b229df73f4a6.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011" y="3624349"/>
            <a:ext cx="1957013" cy="2142107"/>
          </a:xfrm>
          <a:prstGeom prst="rect">
            <a:avLst/>
          </a:prstGeom>
          <a:noFill/>
          <a:ln>
            <a:noFill/>
          </a:ln>
        </p:spPr>
      </p:pic>
    </p:spTree>
    <p:extLst>
      <p:ext uri="{BB962C8B-B14F-4D97-AF65-F5344CB8AC3E}">
        <p14:creationId xmlns:p14="http://schemas.microsoft.com/office/powerpoint/2010/main" val="415815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p:nvPr/>
        </p:nvPicPr>
        <p:blipFill rotWithShape="1">
          <a:blip r:embed="rId2"/>
          <a:srcRect r="796" b="459"/>
          <a:stretch/>
        </p:blipFill>
        <p:spPr>
          <a:xfrm>
            <a:off x="0" y="-74814"/>
            <a:ext cx="12192000" cy="6874625"/>
          </a:xfrm>
          <a:prstGeom prst="rect">
            <a:avLst/>
          </a:prstGeom>
          <a:ln w="9360">
            <a:noFill/>
          </a:ln>
        </p:spPr>
      </p:pic>
      <p:pic>
        <p:nvPicPr>
          <p:cNvPr id="7" name="Picture 15"/>
          <p:cNvPicPr/>
          <p:nvPr/>
        </p:nvPicPr>
        <p:blipFill>
          <a:blip r:embed="rId3"/>
          <a:stretch>
            <a:fillRect/>
          </a:stretch>
        </p:blipFill>
        <p:spPr>
          <a:xfrm>
            <a:off x="102470" y="6037702"/>
            <a:ext cx="2241720" cy="574920"/>
          </a:xfrm>
          <a:prstGeom prst="rect">
            <a:avLst/>
          </a:prstGeom>
          <a:ln w="9360">
            <a:noFill/>
          </a:ln>
        </p:spPr>
      </p:pic>
      <p:sp>
        <p:nvSpPr>
          <p:cNvPr id="6" name="Скругленный прямоугольник 5"/>
          <p:cNvSpPr/>
          <p:nvPr/>
        </p:nvSpPr>
        <p:spPr>
          <a:xfrm>
            <a:off x="2576946" y="149629"/>
            <a:ext cx="9337962" cy="2584939"/>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3291839" y="1280160"/>
            <a:ext cx="7542415" cy="1188720"/>
          </a:xfrm>
        </p:spPr>
        <p:txBody>
          <a:bodyPr>
            <a:noAutofit/>
          </a:bodyPr>
          <a:lstStyle/>
          <a:p>
            <a:r>
              <a:rPr lang="ru-RU" sz="2800" b="1" dirty="0">
                <a:latin typeface="Times New Roman" panose="02020603050405020304" pitchFamily="18" charset="0"/>
                <a:cs typeface="Times New Roman" panose="02020603050405020304" pitchFamily="18" charset="0"/>
              </a:rPr>
              <a:t>Конструктор ТИКО не только возможно использовать, а НУЖНО использовать во всех образовательных областях, так как он дает нам комплексное развитие дошкольников</a:t>
            </a:r>
          </a:p>
        </p:txBody>
      </p:sp>
      <p:pic>
        <p:nvPicPr>
          <p:cNvPr id="8" name="Picture 441"/>
          <p:cNvPicPr/>
          <p:nvPr/>
        </p:nvPicPr>
        <p:blipFill>
          <a:blip r:embed="rId4"/>
          <a:stretch>
            <a:fillRect/>
          </a:stretch>
        </p:blipFill>
        <p:spPr>
          <a:xfrm>
            <a:off x="4305993" y="2801389"/>
            <a:ext cx="5419967" cy="3811233"/>
          </a:xfrm>
          <a:prstGeom prst="rect">
            <a:avLst/>
          </a:prstGeom>
        </p:spPr>
      </p:pic>
    </p:spTree>
    <p:extLst>
      <p:ext uri="{BB962C8B-B14F-4D97-AF65-F5344CB8AC3E}">
        <p14:creationId xmlns:p14="http://schemas.microsoft.com/office/powerpoint/2010/main" val="1703834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p:nvPr/>
        </p:nvPicPr>
        <p:blipFill rotWithShape="1">
          <a:blip r:embed="rId2"/>
          <a:srcRect r="796" b="459"/>
          <a:stretch/>
        </p:blipFill>
        <p:spPr>
          <a:xfrm>
            <a:off x="0" y="-74814"/>
            <a:ext cx="12192000" cy="7000547"/>
          </a:xfrm>
          <a:prstGeom prst="rect">
            <a:avLst/>
          </a:prstGeom>
          <a:ln w="9360">
            <a:noFill/>
          </a:ln>
        </p:spPr>
      </p:pic>
      <p:pic>
        <p:nvPicPr>
          <p:cNvPr id="5" name="Picture 15"/>
          <p:cNvPicPr/>
          <p:nvPr/>
        </p:nvPicPr>
        <p:blipFill>
          <a:blip r:embed="rId3"/>
          <a:stretch>
            <a:fillRect/>
          </a:stretch>
        </p:blipFill>
        <p:spPr>
          <a:xfrm>
            <a:off x="85845" y="6046015"/>
            <a:ext cx="2241720" cy="574920"/>
          </a:xfrm>
          <a:prstGeom prst="rect">
            <a:avLst/>
          </a:prstGeom>
          <a:ln w="9360">
            <a:noFill/>
          </a:ln>
        </p:spPr>
      </p:pic>
      <p:sp>
        <p:nvSpPr>
          <p:cNvPr id="6" name="Скругленный прямоугольник 5"/>
          <p:cNvSpPr/>
          <p:nvPr/>
        </p:nvSpPr>
        <p:spPr>
          <a:xfrm>
            <a:off x="2533995" y="189698"/>
            <a:ext cx="9443259" cy="987169"/>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2518756" y="0"/>
            <a:ext cx="9243752" cy="1844824"/>
          </a:xfrm>
        </p:spPr>
        <p:txBody>
          <a:bodyPr>
            <a:noAutofit/>
          </a:bodyPr>
          <a:lstStyle/>
          <a:p>
            <a:pPr algn="ctr"/>
            <a:r>
              <a:rPr lang="ru-RU" sz="3200" b="1" dirty="0" smtClean="0">
                <a:latin typeface="Times New Roman" pitchFamily="18" charset="0"/>
                <a:cs typeface="Times New Roman" pitchFamily="18" charset="0"/>
              </a:rPr>
              <a:t>  Требования </a:t>
            </a:r>
            <a:r>
              <a:rPr lang="ru-RU" sz="3200" b="1" dirty="0">
                <a:latin typeface="Times New Roman" pitchFamily="18" charset="0"/>
                <a:cs typeface="Times New Roman" pitchFamily="18" charset="0"/>
              </a:rPr>
              <a:t>к структуре  </a:t>
            </a:r>
            <a:r>
              <a:rPr lang="ru-RU" sz="3200" b="1" dirty="0" smtClean="0">
                <a:latin typeface="Times New Roman" pitchFamily="18" charset="0"/>
                <a:cs typeface="Times New Roman" pitchFamily="18" charset="0"/>
              </a:rPr>
              <a:t>образовательной </a:t>
            </a:r>
            <a:r>
              <a:rPr lang="ru-RU" sz="3200" b="1" dirty="0">
                <a:latin typeface="Times New Roman" pitchFamily="18" charset="0"/>
                <a:cs typeface="Times New Roman" pitchFamily="18" charset="0"/>
              </a:rPr>
              <a:t>программы </a:t>
            </a:r>
            <a:r>
              <a:rPr lang="ru-RU" sz="3200" b="1" dirty="0" smtClean="0">
                <a:latin typeface="Times New Roman" pitchFamily="18" charset="0"/>
                <a:cs typeface="Times New Roman" pitchFamily="18" charset="0"/>
              </a:rPr>
              <a:t>ДО и  </a:t>
            </a:r>
            <a:r>
              <a:rPr lang="ru-RU" sz="3200" b="1" dirty="0">
                <a:latin typeface="Times New Roman" pitchFamily="18" charset="0"/>
                <a:cs typeface="Times New Roman" pitchFamily="18" charset="0"/>
              </a:rPr>
              <a:t>ее объему </a:t>
            </a:r>
            <a:br>
              <a:rPr lang="ru-RU" sz="3200" b="1" dirty="0">
                <a:latin typeface="Times New Roman" pitchFamily="18" charset="0"/>
                <a:cs typeface="Times New Roman" pitchFamily="18" charset="0"/>
              </a:rPr>
            </a:br>
            <a:endParaRPr lang="ru-RU" sz="3200" b="1" dirty="0">
              <a:latin typeface="Times New Roman" pitchFamily="18" charset="0"/>
              <a:cs typeface="Times New Roman" pitchFamily="18" charset="0"/>
            </a:endParaRPr>
          </a:p>
        </p:txBody>
      </p:sp>
      <p:sp>
        <p:nvSpPr>
          <p:cNvPr id="7" name="Скругленный прямоугольник 6"/>
          <p:cNvSpPr/>
          <p:nvPr/>
        </p:nvSpPr>
        <p:spPr>
          <a:xfrm>
            <a:off x="2419002" y="2188536"/>
            <a:ext cx="9443259" cy="3021893"/>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2610196" y="2188535"/>
            <a:ext cx="8769928" cy="3314797"/>
          </a:xfrm>
          <a:prstGeom prst="rect">
            <a:avLst/>
          </a:prstGeom>
        </p:spPr>
        <p:txBody>
          <a:bodyPr>
            <a:noAutofit/>
          </a:bodyPr>
          <a:lstStyle/>
          <a:p>
            <a:pPr marL="0" indent="0" algn="ctr">
              <a:buNone/>
            </a:pPr>
            <a:r>
              <a:rPr lang="ru-RU" dirty="0">
                <a:latin typeface="Times New Roman" pitchFamily="18" charset="0"/>
                <a:cs typeface="Times New Roman" pitchFamily="18" charset="0"/>
              </a:rPr>
              <a:t>«Программа формируется как программа психолого-педагогической поддержки позитивной социализации и индивидуализации, развития личности детей дошкольного возраста и определяет </a:t>
            </a:r>
            <a:r>
              <a:rPr lang="ru-RU" sz="3200" b="1" dirty="0">
                <a:latin typeface="Times New Roman" pitchFamily="18" charset="0"/>
                <a:cs typeface="Times New Roman" pitchFamily="18" charset="0"/>
              </a:rPr>
              <a:t>комплекс</a:t>
            </a:r>
            <a:r>
              <a:rPr lang="ru-RU" dirty="0">
                <a:latin typeface="Times New Roman" pitchFamily="18" charset="0"/>
                <a:cs typeface="Times New Roman" pitchFamily="18" charset="0"/>
              </a:rPr>
              <a:t> основных характеристик дошкольного образования (объем, содержание и планируемые результаты в виде                        целевых ориентиров дошкольного образования)».</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1511" y="4934894"/>
            <a:ext cx="3164552" cy="1923105"/>
          </a:xfrm>
          <a:prstGeom prst="rect">
            <a:avLst/>
          </a:prstGeom>
        </p:spPr>
      </p:pic>
    </p:spTree>
    <p:extLst>
      <p:ext uri="{BB962C8B-B14F-4D97-AF65-F5344CB8AC3E}">
        <p14:creationId xmlns:p14="http://schemas.microsoft.com/office/powerpoint/2010/main" val="1411157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p:nvPr/>
        </p:nvPicPr>
        <p:blipFill rotWithShape="1">
          <a:blip r:embed="rId3"/>
          <a:srcRect r="796" b="459"/>
          <a:stretch/>
        </p:blipFill>
        <p:spPr>
          <a:xfrm>
            <a:off x="0" y="-74814"/>
            <a:ext cx="12192000" cy="6932814"/>
          </a:xfrm>
          <a:prstGeom prst="rect">
            <a:avLst/>
          </a:prstGeom>
          <a:ln w="9360">
            <a:noFill/>
          </a:ln>
        </p:spPr>
      </p:pic>
      <p:sp>
        <p:nvSpPr>
          <p:cNvPr id="3" name="Номер слайда 2"/>
          <p:cNvSpPr>
            <a:spLocks noGrp="1"/>
          </p:cNvSpPr>
          <p:nvPr>
            <p:ph type="sldNum" sz="quarter" idx="12"/>
          </p:nvPr>
        </p:nvSpPr>
        <p:spPr/>
        <p:txBody>
          <a:bodyPr/>
          <a:lstStyle/>
          <a:p>
            <a:pPr>
              <a:defRPr/>
            </a:pPr>
            <a:fld id="{6E983575-84ED-48D3-B1AB-B0FC5CCA80F8}" type="slidenum">
              <a:rPr lang="ru-RU"/>
              <a:pPr>
                <a:defRPr/>
              </a:pPr>
              <a:t>4</a:t>
            </a:fld>
            <a:endParaRPr lang="ru-RU" dirty="0"/>
          </a:p>
        </p:txBody>
      </p:sp>
      <p:sp>
        <p:nvSpPr>
          <p:cNvPr id="24" name="TextBox 23"/>
          <p:cNvSpPr txBox="1"/>
          <p:nvPr/>
        </p:nvSpPr>
        <p:spPr>
          <a:xfrm>
            <a:off x="2443227" y="2330514"/>
            <a:ext cx="3280276" cy="707886"/>
          </a:xfrm>
          <a:prstGeom prst="rect">
            <a:avLst/>
          </a:prstGeom>
          <a:solidFill>
            <a:srgbClr val="FFFF00"/>
          </a:solidFill>
          <a:ln>
            <a:solidFill>
              <a:srgbClr val="FFC000"/>
            </a:solidFill>
          </a:ln>
          <a:effectLst>
            <a:glow rad="1397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ctr" eaLnBrk="1" hangingPunct="1">
              <a:defRPr/>
            </a:pPr>
            <a:r>
              <a:rPr lang="ru-RU" sz="2000" dirty="0">
                <a:latin typeface="Times New Roman" panose="02020603050405020304" pitchFamily="18" charset="0"/>
                <a:cs typeface="Times New Roman" panose="02020603050405020304" pitchFamily="18" charset="0"/>
              </a:rPr>
              <a:t>Обязательная часть (не менее 60%)</a:t>
            </a:r>
          </a:p>
        </p:txBody>
      </p:sp>
      <p:sp>
        <p:nvSpPr>
          <p:cNvPr id="27" name="TextBox 26"/>
          <p:cNvSpPr txBox="1"/>
          <p:nvPr/>
        </p:nvSpPr>
        <p:spPr>
          <a:xfrm>
            <a:off x="8037984" y="2346835"/>
            <a:ext cx="3888432" cy="1015663"/>
          </a:xfrm>
          <a:prstGeom prst="rect">
            <a:avLst/>
          </a:prstGeom>
          <a:solidFill>
            <a:srgbClr val="FFFF00"/>
          </a:solidFill>
          <a:ln w="76200">
            <a:solidFill>
              <a:srgbClr val="FFC000"/>
            </a:solidFill>
          </a:ln>
          <a:effectLst>
            <a:glow rad="1397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ctr" eaLnBrk="1" hangingPunct="1">
              <a:defRPr/>
            </a:pPr>
            <a:r>
              <a:rPr lang="ru-RU" sz="2000" dirty="0">
                <a:latin typeface="Times New Roman" panose="02020603050405020304" pitchFamily="18" charset="0"/>
                <a:cs typeface="Times New Roman" panose="02020603050405020304" pitchFamily="18" charset="0"/>
              </a:rPr>
              <a:t>Часть, формируемая участниками образовательных отношений (не более 40%)</a:t>
            </a:r>
          </a:p>
        </p:txBody>
      </p:sp>
      <p:sp>
        <p:nvSpPr>
          <p:cNvPr id="28" name="TextBox 27"/>
          <p:cNvSpPr txBox="1"/>
          <p:nvPr/>
        </p:nvSpPr>
        <p:spPr>
          <a:xfrm>
            <a:off x="3071663" y="260649"/>
            <a:ext cx="7801383" cy="769441"/>
          </a:xfrm>
          <a:prstGeom prst="rect">
            <a:avLst/>
          </a:prstGeom>
          <a:solidFill>
            <a:srgbClr val="FFFF00"/>
          </a:solidFill>
          <a:ln>
            <a:solidFill>
              <a:srgbClr val="FFC000"/>
            </a:solidFill>
          </a:ln>
          <a:effectLst>
            <a:glow rad="1397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ctr" eaLnBrk="1" hangingPunct="1">
              <a:defRPr/>
            </a:pPr>
            <a:r>
              <a:rPr lang="ru-RU" sz="2200" dirty="0">
                <a:solidFill>
                  <a:srgbClr val="000000"/>
                </a:solidFill>
                <a:latin typeface="Times New Roman" panose="02020603050405020304" pitchFamily="18" charset="0"/>
                <a:cs typeface="Times New Roman" panose="02020603050405020304" pitchFamily="18" charset="0"/>
              </a:rPr>
              <a:t>ОСНОВНАЯ ОБРАЗОВАТЕЛЬНАЯ ПРОГРАММА ДОШКОЛЬНОГО ОБРАЗОВАНИЯ</a:t>
            </a:r>
          </a:p>
        </p:txBody>
      </p:sp>
      <p:sp>
        <p:nvSpPr>
          <p:cNvPr id="17" name="TextBox 16"/>
          <p:cNvSpPr txBox="1"/>
          <p:nvPr/>
        </p:nvSpPr>
        <p:spPr>
          <a:xfrm>
            <a:off x="8254008" y="4552238"/>
            <a:ext cx="3456384" cy="400110"/>
          </a:xfrm>
          <a:prstGeom prst="rect">
            <a:avLst/>
          </a:prstGeom>
          <a:solidFill>
            <a:srgbClr val="FFFF00"/>
          </a:solidFill>
          <a:ln>
            <a:noFill/>
          </a:ln>
          <a:effectLst>
            <a:glow rad="1397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ctr" eaLnBrk="1" hangingPunct="1">
              <a:defRPr/>
            </a:pPr>
            <a:r>
              <a:rPr lang="ru-RU" sz="2000" dirty="0">
                <a:latin typeface="Times New Roman" panose="02020603050405020304" pitchFamily="18" charset="0"/>
                <a:cs typeface="Times New Roman" panose="02020603050405020304" pitchFamily="18" charset="0"/>
              </a:rPr>
              <a:t>Парциальные программы</a:t>
            </a:r>
          </a:p>
        </p:txBody>
      </p:sp>
      <p:sp>
        <p:nvSpPr>
          <p:cNvPr id="11" name="Стрелка вниз 10"/>
          <p:cNvSpPr/>
          <p:nvPr/>
        </p:nvSpPr>
        <p:spPr>
          <a:xfrm>
            <a:off x="4083365" y="1096846"/>
            <a:ext cx="708142" cy="1134442"/>
          </a:xfrm>
          <a:prstGeom prst="downArrow">
            <a:avLst/>
          </a:prstGeom>
          <a:solidFill>
            <a:srgbClr val="FFC000"/>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2398812" y="4392785"/>
            <a:ext cx="3456384" cy="1015663"/>
          </a:xfrm>
          <a:prstGeom prst="rect">
            <a:avLst/>
          </a:prstGeom>
          <a:solidFill>
            <a:srgbClr val="FFFF00"/>
          </a:solidFill>
          <a:ln>
            <a:noFill/>
          </a:ln>
          <a:effectLst>
            <a:glow rad="1397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b="1">
                <a:solidFill>
                  <a:schemeClr val="tx1"/>
                </a:solidFill>
                <a:latin typeface="Tahoma" pitchFamily="34" charset="0"/>
              </a:defRPr>
            </a:lvl1pPr>
            <a:lvl2pPr marL="742950" indent="-285750" eaLnBrk="0" hangingPunct="0">
              <a:defRPr b="1">
                <a:solidFill>
                  <a:schemeClr val="tx1"/>
                </a:solidFill>
                <a:latin typeface="Tahoma" pitchFamily="34" charset="0"/>
              </a:defRPr>
            </a:lvl2pPr>
            <a:lvl3pPr marL="1143000" indent="-228600" eaLnBrk="0" hangingPunct="0">
              <a:defRPr b="1">
                <a:solidFill>
                  <a:schemeClr val="tx1"/>
                </a:solidFill>
                <a:latin typeface="Tahoma" pitchFamily="34" charset="0"/>
              </a:defRPr>
            </a:lvl3pPr>
            <a:lvl4pPr marL="1600200" indent="-228600" eaLnBrk="0" hangingPunct="0">
              <a:defRPr b="1">
                <a:solidFill>
                  <a:schemeClr val="tx1"/>
                </a:solidFill>
                <a:latin typeface="Tahoma" pitchFamily="34" charset="0"/>
              </a:defRPr>
            </a:lvl4pPr>
            <a:lvl5pPr marL="2057400" indent="-228600" eaLnBrk="0" hangingPunct="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ctr" eaLnBrk="1" hangingPunct="1">
              <a:defRPr/>
            </a:pPr>
            <a:r>
              <a:rPr lang="ru-RU" sz="2000" dirty="0">
                <a:latin typeface="Times New Roman" panose="02020603050405020304" pitchFamily="18" charset="0"/>
                <a:cs typeface="Times New Roman" panose="02020603050405020304" pitchFamily="18" charset="0"/>
              </a:rPr>
              <a:t>Комплексная образовательная программа дошкольного образования</a:t>
            </a:r>
          </a:p>
        </p:txBody>
      </p:sp>
      <p:pic>
        <p:nvPicPr>
          <p:cNvPr id="18" name="Picture 15"/>
          <p:cNvPicPr/>
          <p:nvPr/>
        </p:nvPicPr>
        <p:blipFill>
          <a:blip r:embed="rId4"/>
          <a:stretch>
            <a:fillRect/>
          </a:stretch>
        </p:blipFill>
        <p:spPr>
          <a:xfrm>
            <a:off x="85845" y="6046015"/>
            <a:ext cx="2241720" cy="574920"/>
          </a:xfrm>
          <a:prstGeom prst="rect">
            <a:avLst/>
          </a:prstGeom>
          <a:ln w="9360">
            <a:noFill/>
          </a:ln>
        </p:spPr>
      </p:pic>
      <p:sp>
        <p:nvSpPr>
          <p:cNvPr id="20" name="Стрелка вниз 19"/>
          <p:cNvSpPr/>
          <p:nvPr/>
        </p:nvSpPr>
        <p:spPr>
          <a:xfrm>
            <a:off x="9583014" y="1077239"/>
            <a:ext cx="708142" cy="1168716"/>
          </a:xfrm>
          <a:prstGeom prst="downArrow">
            <a:avLst/>
          </a:prstGeom>
          <a:solidFill>
            <a:srgbClr val="FFC000"/>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низ 20"/>
          <p:cNvSpPr/>
          <p:nvPr/>
        </p:nvSpPr>
        <p:spPr>
          <a:xfrm>
            <a:off x="4083365" y="3137626"/>
            <a:ext cx="708142" cy="1155933"/>
          </a:xfrm>
          <a:prstGeom prst="downArrow">
            <a:avLst/>
          </a:prstGeom>
          <a:solidFill>
            <a:srgbClr val="FFC000"/>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низ 21"/>
          <p:cNvSpPr/>
          <p:nvPr/>
        </p:nvSpPr>
        <p:spPr>
          <a:xfrm>
            <a:off x="9654860" y="3436929"/>
            <a:ext cx="708142" cy="1040878"/>
          </a:xfrm>
          <a:prstGeom prst="downArrow">
            <a:avLst/>
          </a:prstGeom>
          <a:solidFill>
            <a:srgbClr val="FFC000"/>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71965" y="4445109"/>
            <a:ext cx="4895241" cy="2487322"/>
          </a:xfrm>
          <a:prstGeom prst="rect">
            <a:avLst/>
          </a:prstGeom>
        </p:spPr>
      </p:pic>
    </p:spTree>
    <p:extLst>
      <p:ext uri="{BB962C8B-B14F-4D97-AF65-F5344CB8AC3E}">
        <p14:creationId xmlns:p14="http://schemas.microsoft.com/office/powerpoint/2010/main" val="202445541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p:nvPr/>
        </p:nvPicPr>
        <p:blipFill rotWithShape="1">
          <a:blip r:embed="rId3"/>
          <a:srcRect r="796" b="459"/>
          <a:stretch/>
        </p:blipFill>
        <p:spPr>
          <a:xfrm>
            <a:off x="0" y="-16625"/>
            <a:ext cx="12192000" cy="6874625"/>
          </a:xfrm>
          <a:prstGeom prst="rect">
            <a:avLst/>
          </a:prstGeom>
          <a:ln w="9360">
            <a:noFill/>
          </a:ln>
        </p:spPr>
      </p:pic>
      <p:sp>
        <p:nvSpPr>
          <p:cNvPr id="9" name="Скругленный прямоугольник 8"/>
          <p:cNvSpPr/>
          <p:nvPr/>
        </p:nvSpPr>
        <p:spPr>
          <a:xfrm>
            <a:off x="2477191" y="174568"/>
            <a:ext cx="9443259" cy="1039090"/>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2693324" y="290945"/>
            <a:ext cx="8660475" cy="814648"/>
          </a:xfrm>
        </p:spPr>
        <p:txBody>
          <a:bodyPr>
            <a:normAutofit fontScale="90000"/>
          </a:bodyPr>
          <a:lstStyle/>
          <a:p>
            <a:pPr algn="ctr"/>
            <a:r>
              <a:rPr lang="ru-RU" sz="3200" b="1" dirty="0">
                <a:latin typeface="Times New Roman" pitchFamily="18" charset="0"/>
                <a:cs typeface="Times New Roman" pitchFamily="18" charset="0"/>
              </a:rPr>
              <a:t>ФГОС ДО </a:t>
            </a:r>
            <a:br>
              <a:rPr lang="ru-RU" sz="3200" b="1" dirty="0">
                <a:latin typeface="Times New Roman" pitchFamily="18" charset="0"/>
                <a:cs typeface="Times New Roman" pitchFamily="18" charset="0"/>
              </a:rPr>
            </a:br>
            <a:r>
              <a:rPr lang="ru-RU" sz="3200" b="1" dirty="0">
                <a:latin typeface="Times New Roman" pitchFamily="18" charset="0"/>
                <a:cs typeface="Times New Roman" pitchFamily="18" charset="0"/>
              </a:rPr>
              <a:t>Образовательные области </a:t>
            </a:r>
          </a:p>
        </p:txBody>
      </p:sp>
      <p:graphicFrame>
        <p:nvGraphicFramePr>
          <p:cNvPr id="18" name="Содержимое 17"/>
          <p:cNvGraphicFramePr>
            <a:graphicFrameLocks noGrp="1"/>
          </p:cNvGraphicFramePr>
          <p:nvPr>
            <p:ph idx="1"/>
            <p:extLst>
              <p:ext uri="{D42A27DB-BD31-4B8C-83A1-F6EECF244321}">
                <p14:modId xmlns:p14="http://schemas.microsoft.com/office/powerpoint/2010/main" val="1950222809"/>
              </p:ext>
            </p:extLst>
          </p:nvPr>
        </p:nvGraphicFramePr>
        <p:xfrm>
          <a:off x="3084020" y="1622035"/>
          <a:ext cx="8229600" cy="4325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Номер слайда 15"/>
          <p:cNvSpPr>
            <a:spLocks noGrp="1"/>
          </p:cNvSpPr>
          <p:nvPr>
            <p:ph type="sldNum" sz="quarter" idx="12"/>
          </p:nvPr>
        </p:nvSpPr>
        <p:spPr/>
        <p:txBody>
          <a:bodyPr/>
          <a:lstStyle/>
          <a:p>
            <a:fld id="{15917FC6-FE4B-4F6E-B2EC-3DE1C828876C}" type="slidenum">
              <a:rPr lang="ru-RU" smtClean="0"/>
              <a:pPr/>
              <a:t>5</a:t>
            </a:fld>
            <a:endParaRPr lang="ru-RU"/>
          </a:p>
        </p:txBody>
      </p:sp>
      <p:pic>
        <p:nvPicPr>
          <p:cNvPr id="7" name="Picture 15"/>
          <p:cNvPicPr/>
          <p:nvPr/>
        </p:nvPicPr>
        <p:blipFill>
          <a:blip r:embed="rId9"/>
          <a:stretch>
            <a:fillRect/>
          </a:stretch>
        </p:blipFill>
        <p:spPr>
          <a:xfrm>
            <a:off x="110784" y="6068890"/>
            <a:ext cx="2241720" cy="574920"/>
          </a:xfrm>
          <a:prstGeom prst="rect">
            <a:avLst/>
          </a:prstGeom>
          <a:ln w="9360">
            <a:noFill/>
          </a:ln>
          <a:effectLst>
            <a:outerShdw blurRad="63500" sx="102000" sy="102000" algn="ctr" rotWithShape="0">
              <a:prstClr val="black">
                <a:alpha val="40000"/>
              </a:prstClr>
            </a:outerShdw>
          </a:effectLst>
        </p:spPr>
      </p:pic>
      <p:pic>
        <p:nvPicPr>
          <p:cNvPr id="3" name="Рисунок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99257" y="3906982"/>
            <a:ext cx="2485505" cy="1956359"/>
          </a:xfrm>
          <a:prstGeom prst="rect">
            <a:avLst/>
          </a:prstGeom>
        </p:spPr>
      </p:pic>
    </p:spTree>
    <p:extLst>
      <p:ext uri="{BB962C8B-B14F-4D97-AF65-F5344CB8AC3E}">
        <p14:creationId xmlns:p14="http://schemas.microsoft.com/office/powerpoint/2010/main" val="300195231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nvPr/>
        </p:nvPicPr>
        <p:blipFill rotWithShape="1">
          <a:blip r:embed="rId3"/>
          <a:srcRect r="796" b="459"/>
          <a:stretch/>
        </p:blipFill>
        <p:spPr>
          <a:xfrm>
            <a:off x="0" y="-16625"/>
            <a:ext cx="12192000" cy="6941127"/>
          </a:xfrm>
          <a:prstGeom prst="rect">
            <a:avLst/>
          </a:prstGeom>
          <a:ln w="9360">
            <a:noFill/>
          </a:ln>
        </p:spPr>
      </p:pic>
      <p:sp>
        <p:nvSpPr>
          <p:cNvPr id="4" name="Номер слайда 3"/>
          <p:cNvSpPr>
            <a:spLocks noGrp="1"/>
          </p:cNvSpPr>
          <p:nvPr>
            <p:ph type="sldNum" sz="quarter" idx="12"/>
          </p:nvPr>
        </p:nvSpPr>
        <p:spPr/>
        <p:txBody>
          <a:bodyPr/>
          <a:lstStyle/>
          <a:p>
            <a:pPr>
              <a:defRPr/>
            </a:pPr>
            <a:fld id="{39E4A553-0AB5-43A1-9218-6854C380732D}" type="slidenum">
              <a:rPr lang="ru-RU" smtClean="0"/>
              <a:pPr>
                <a:defRPr/>
              </a:pPr>
              <a:t>6</a:t>
            </a:fld>
            <a:endParaRPr lang="ru-RU"/>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30588" y="72330"/>
            <a:ext cx="4024359" cy="2637619"/>
          </a:xfrm>
          <a:prstGeom prst="rect">
            <a:avLst/>
          </a:prstGeom>
        </p:spPr>
      </p:pic>
      <p:pic>
        <p:nvPicPr>
          <p:cNvPr id="6" name="Рисунок 5"/>
          <p:cNvPicPr>
            <a:picLocks noChangeAspect="1"/>
          </p:cNvPicPr>
          <p:nvPr/>
        </p:nvPicPr>
        <p:blipFill>
          <a:blip r:embed="rId5"/>
          <a:stretch>
            <a:fillRect/>
          </a:stretch>
        </p:blipFill>
        <p:spPr>
          <a:xfrm>
            <a:off x="152849" y="6070199"/>
            <a:ext cx="2426418" cy="719390"/>
          </a:xfrm>
          <a:prstGeom prst="rect">
            <a:avLst/>
          </a:prstGeom>
        </p:spPr>
      </p:pic>
      <p:sp>
        <p:nvSpPr>
          <p:cNvPr id="9" name="Скругленный прямоугольник 8"/>
          <p:cNvSpPr/>
          <p:nvPr/>
        </p:nvSpPr>
        <p:spPr>
          <a:xfrm>
            <a:off x="3490707" y="3792774"/>
            <a:ext cx="6750573" cy="795851"/>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315" name="Содержимое 2"/>
          <p:cNvSpPr>
            <a:spLocks noGrp="1"/>
          </p:cNvSpPr>
          <p:nvPr>
            <p:ph idx="1"/>
          </p:nvPr>
        </p:nvSpPr>
        <p:spPr>
          <a:xfrm>
            <a:off x="2136371" y="1862051"/>
            <a:ext cx="9592888" cy="4995949"/>
          </a:xfrm>
        </p:spPr>
        <p:txBody>
          <a:bodyPr rtlCol="0">
            <a:noAutofit/>
          </a:bodyPr>
          <a:lstStyle/>
          <a:p>
            <a:pPr marL="0" indent="0" algn="ctr">
              <a:buNone/>
              <a:defRPr/>
            </a:pPr>
            <a:endParaRPr lang="ru-RU" b="1" dirty="0">
              <a:cs typeface="Times New Roman" pitchFamily="18" charset="0"/>
            </a:endParaRPr>
          </a:p>
          <a:p>
            <a:pPr marL="0" indent="0" algn="ctr">
              <a:buNone/>
              <a:defRPr/>
            </a:pPr>
            <a:r>
              <a:rPr lang="ru-RU" altLang="ru-RU" sz="3200" b="1" dirty="0">
                <a:latin typeface="Times New Roman" pitchFamily="18" charset="0"/>
                <a:cs typeface="Times New Roman" pitchFamily="18" charset="0"/>
              </a:rPr>
              <a:t>Обязательная часть основной общеобразовательной программы дошкольного </a:t>
            </a:r>
            <a:r>
              <a:rPr lang="ru-RU" altLang="ru-RU" sz="3200" b="1" dirty="0" smtClean="0">
                <a:latin typeface="Times New Roman" pitchFamily="18" charset="0"/>
                <a:cs typeface="Times New Roman" pitchFamily="18" charset="0"/>
              </a:rPr>
              <a:t>образования п</a:t>
            </a:r>
            <a:r>
              <a:rPr lang="ru-RU" sz="3200" b="1" dirty="0" smtClean="0">
                <a:latin typeface="Times New Roman" pitchFamily="18" charset="0"/>
                <a:cs typeface="Times New Roman" pitchFamily="18" charset="0"/>
              </a:rPr>
              <a:t>редполагает </a:t>
            </a:r>
            <a:endParaRPr lang="ru-RU" sz="3200" b="1" dirty="0">
              <a:latin typeface="Times New Roman" pitchFamily="18" charset="0"/>
              <a:cs typeface="Times New Roman" pitchFamily="18" charset="0"/>
            </a:endParaRPr>
          </a:p>
          <a:p>
            <a:pPr marL="0" indent="0" algn="ctr">
              <a:buNone/>
              <a:defRPr/>
            </a:pPr>
            <a:r>
              <a:rPr lang="ru-RU" sz="4800" b="1" dirty="0">
                <a:latin typeface="Times New Roman" pitchFamily="18" charset="0"/>
                <a:cs typeface="Times New Roman" pitchFamily="18" charset="0"/>
              </a:rPr>
              <a:t>комплексность подхода, </a:t>
            </a:r>
          </a:p>
          <a:p>
            <a:pPr marL="0" indent="0" algn="ctr">
              <a:buNone/>
              <a:defRPr/>
            </a:pPr>
            <a:r>
              <a:rPr lang="ru-RU" sz="3200" b="1" dirty="0">
                <a:latin typeface="Times New Roman" pitchFamily="18" charset="0"/>
                <a:cs typeface="Times New Roman" pitchFamily="18" charset="0"/>
              </a:rPr>
              <a:t>обеспечивая развитие детей во всех пяти взаимодополняющих образовательных областях</a:t>
            </a:r>
          </a:p>
        </p:txBody>
      </p:sp>
    </p:spTree>
    <p:extLst>
      <p:ext uri="{BB962C8B-B14F-4D97-AF65-F5344CB8AC3E}">
        <p14:creationId xmlns:p14="http://schemas.microsoft.com/office/powerpoint/2010/main" val="88137081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p:nvPr/>
        </p:nvPicPr>
        <p:blipFill rotWithShape="1">
          <a:blip r:embed="rId2"/>
          <a:srcRect r="796" b="459"/>
          <a:stretch/>
        </p:blipFill>
        <p:spPr>
          <a:xfrm>
            <a:off x="0" y="-64409"/>
            <a:ext cx="12192000" cy="6874625"/>
          </a:xfrm>
          <a:prstGeom prst="rect">
            <a:avLst/>
          </a:prstGeom>
          <a:ln w="9360">
            <a:noFill/>
          </a:ln>
        </p:spPr>
      </p:pic>
      <p:pic>
        <p:nvPicPr>
          <p:cNvPr id="5" name="Picture 15"/>
          <p:cNvPicPr/>
          <p:nvPr/>
        </p:nvPicPr>
        <p:blipFill>
          <a:blip r:embed="rId3"/>
          <a:stretch>
            <a:fillRect/>
          </a:stretch>
        </p:blipFill>
        <p:spPr>
          <a:xfrm>
            <a:off x="85845" y="6046015"/>
            <a:ext cx="2241720" cy="574920"/>
          </a:xfrm>
          <a:prstGeom prst="rect">
            <a:avLst/>
          </a:prstGeom>
          <a:ln w="9360">
            <a:noFill/>
          </a:ln>
        </p:spPr>
      </p:pic>
      <p:sp>
        <p:nvSpPr>
          <p:cNvPr id="6" name="Скругленный прямоугольник 5"/>
          <p:cNvSpPr/>
          <p:nvPr/>
        </p:nvSpPr>
        <p:spPr>
          <a:xfrm>
            <a:off x="2477191" y="184142"/>
            <a:ext cx="9443259" cy="1534591"/>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2518756" y="457200"/>
            <a:ext cx="9243752" cy="914400"/>
          </a:xfrm>
        </p:spPr>
        <p:txBody>
          <a:bodyPr>
            <a:noAutofit/>
          </a:bodyPr>
          <a:lstStyle/>
          <a:p>
            <a:pPr algn="ctr"/>
            <a:r>
              <a:rPr lang="ru-RU" sz="3200" b="1" dirty="0" smtClean="0">
                <a:latin typeface="Times New Roman" pitchFamily="18" charset="0"/>
                <a:cs typeface="Times New Roman" pitchFamily="18" charset="0"/>
              </a:rPr>
              <a:t>РАЗВИТИЕ - </a:t>
            </a:r>
            <a:r>
              <a:rPr lang="ru-RU" sz="3200" dirty="0" smtClean="0">
                <a:latin typeface="Times New Roman" pitchFamily="18" charset="0"/>
                <a:cs typeface="Times New Roman" pitchFamily="18" charset="0"/>
              </a:rPr>
              <a:t>это </a:t>
            </a:r>
            <a:r>
              <a:rPr lang="ru-RU" sz="3200" dirty="0">
                <a:latin typeface="Times New Roman" pitchFamily="18" charset="0"/>
                <a:cs typeface="Times New Roman" pitchFamily="18" charset="0"/>
              </a:rPr>
              <a:t>процесс перехода из одного состояния в другое, более совершенное.  </a:t>
            </a:r>
          </a:p>
        </p:txBody>
      </p:sp>
      <p:sp>
        <p:nvSpPr>
          <p:cNvPr id="7" name="Скругленный прямоугольник 6"/>
          <p:cNvSpPr/>
          <p:nvPr/>
        </p:nvSpPr>
        <p:spPr>
          <a:xfrm>
            <a:off x="2419002" y="2252840"/>
            <a:ext cx="9443259" cy="3366564"/>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2610195" y="2515455"/>
            <a:ext cx="8994371" cy="2894745"/>
          </a:xfrm>
          <a:prstGeom prst="rect">
            <a:avLst/>
          </a:prstGeom>
        </p:spPr>
        <p:txBody>
          <a:bodyPr>
            <a:noAutofit/>
          </a:bodyPr>
          <a:lstStyle/>
          <a:p>
            <a:pPr marL="0" indent="0" fontAlgn="base">
              <a:buNone/>
            </a:pPr>
            <a:r>
              <a:rPr lang="ru-RU" b="1" dirty="0" smtClean="0">
                <a:latin typeface="Times New Roman" panose="02020603050405020304" pitchFamily="18" charset="0"/>
                <a:cs typeface="Times New Roman" panose="02020603050405020304" pitchFamily="18" charset="0"/>
              </a:rPr>
              <a:t>Конструктор </a:t>
            </a:r>
            <a:r>
              <a:rPr lang="ru-RU" b="1" dirty="0">
                <a:latin typeface="Times New Roman" panose="02020603050405020304" pitchFamily="18" charset="0"/>
                <a:cs typeface="Times New Roman" panose="02020603050405020304" pitchFamily="18" charset="0"/>
              </a:rPr>
              <a:t>«ТИКО» - </a:t>
            </a:r>
            <a:r>
              <a:rPr lang="ru-RU" dirty="0" smtClean="0">
                <a:latin typeface="Times New Roman" panose="02020603050405020304" pitchFamily="18" charset="0"/>
                <a:cs typeface="Times New Roman" panose="02020603050405020304" pitchFamily="18" charset="0"/>
              </a:rPr>
              <a:t>это</a:t>
            </a:r>
            <a:r>
              <a:rPr lang="ru-RU" b="1"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Трансформируемы Игровой Конструктор для Обучения. Конструктор для объемного моделирования «ТИКО» представляет собой скомплектованные в наборы многоугольники, которые соединяются между собой, создавая двух- и трехмерные фигуры, и тела. </a:t>
            </a:r>
          </a:p>
        </p:txBody>
      </p:sp>
      <p:pic>
        <p:nvPicPr>
          <p:cNvPr id="8" name="Picture 6" descr="обложка ТИК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664335" y="4495254"/>
            <a:ext cx="3676821" cy="227130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2130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p:nvPr/>
        </p:nvPicPr>
        <p:blipFill rotWithShape="1">
          <a:blip r:embed="rId2"/>
          <a:srcRect r="796" b="459"/>
          <a:stretch/>
        </p:blipFill>
        <p:spPr>
          <a:xfrm>
            <a:off x="0" y="-64409"/>
            <a:ext cx="12192000" cy="6874625"/>
          </a:xfrm>
          <a:prstGeom prst="rect">
            <a:avLst/>
          </a:prstGeom>
          <a:ln w="9360">
            <a:noFill/>
          </a:ln>
        </p:spPr>
      </p:pic>
      <p:pic>
        <p:nvPicPr>
          <p:cNvPr id="9" name="Picture 15"/>
          <p:cNvPicPr/>
          <p:nvPr/>
        </p:nvPicPr>
        <p:blipFill>
          <a:blip r:embed="rId3"/>
          <a:stretch>
            <a:fillRect/>
          </a:stretch>
        </p:blipFill>
        <p:spPr>
          <a:xfrm>
            <a:off x="85845" y="6046015"/>
            <a:ext cx="2241720" cy="574920"/>
          </a:xfrm>
          <a:prstGeom prst="rect">
            <a:avLst/>
          </a:prstGeom>
          <a:ln w="9360">
            <a:noFill/>
          </a:ln>
        </p:spPr>
      </p:pic>
      <p:sp>
        <p:nvSpPr>
          <p:cNvPr id="10" name="Скругленный прямоугольник 9"/>
          <p:cNvSpPr/>
          <p:nvPr/>
        </p:nvSpPr>
        <p:spPr>
          <a:xfrm>
            <a:off x="3415893" y="361364"/>
            <a:ext cx="4438997" cy="795851"/>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418" name="Rectangle 2"/>
          <p:cNvSpPr>
            <a:spLocks noGrp="1" noChangeArrowheads="1"/>
          </p:cNvSpPr>
          <p:nvPr>
            <p:ph type="title"/>
          </p:nvPr>
        </p:nvSpPr>
        <p:spPr>
          <a:xfrm>
            <a:off x="3574474" y="188913"/>
            <a:ext cx="4006733" cy="1143000"/>
          </a:xfrm>
        </p:spPr>
        <p:txBody>
          <a:bodyPr/>
          <a:lstStyle/>
          <a:p>
            <a:r>
              <a:rPr lang="ru-RU" altLang="ru-RU" sz="2800" b="1" dirty="0">
                <a:latin typeface="Times New Roman" panose="02020603050405020304" pitchFamily="18" charset="0"/>
                <a:cs typeface="Times New Roman" panose="02020603050405020304" pitchFamily="18" charset="0"/>
              </a:rPr>
              <a:t>Что развивает ТИКО</a:t>
            </a:r>
            <a:r>
              <a:rPr lang="en-US" altLang="ru-RU" sz="2800" b="1" dirty="0">
                <a:latin typeface="Times New Roman" panose="02020603050405020304" pitchFamily="18" charset="0"/>
                <a:cs typeface="Times New Roman" panose="02020603050405020304" pitchFamily="18" charset="0"/>
              </a:rPr>
              <a:t>?</a:t>
            </a:r>
            <a:endParaRPr lang="ru-RU" altLang="ru-RU" sz="2800" b="1" dirty="0">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2814348" y="1725784"/>
            <a:ext cx="5935287" cy="834116"/>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1"/>
                </a:solidFill>
                <a:latin typeface="Times New Roman" panose="02020603050405020304" pitchFamily="18" charset="0"/>
                <a:cs typeface="Times New Roman" panose="02020603050405020304" pitchFamily="18" charset="0"/>
              </a:rPr>
              <a:t>Т  – творческие умения</a:t>
            </a:r>
            <a:endParaRPr lang="ru-RU" sz="3600" b="1" dirty="0">
              <a:solidFill>
                <a:schemeClr val="tx1"/>
              </a:solidFill>
              <a:latin typeface="Times New Roman" panose="02020603050405020304" pitchFamily="18" charset="0"/>
              <a:cs typeface="Times New Roman" panose="02020603050405020304" pitchFamily="18" charset="0"/>
            </a:endParaRPr>
          </a:p>
        </p:txBody>
      </p:sp>
      <p:pic>
        <p:nvPicPr>
          <p:cNvPr id="15" name="Picture 11" descr="домгараж"/>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flipH="1">
            <a:off x="219635" y="4339244"/>
            <a:ext cx="1484079" cy="1479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Скругленный прямоугольник 15"/>
          <p:cNvSpPr/>
          <p:nvPr/>
        </p:nvSpPr>
        <p:spPr>
          <a:xfrm>
            <a:off x="2814347" y="2721847"/>
            <a:ext cx="5935287" cy="1008324"/>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1"/>
                </a:solidFill>
                <a:latin typeface="Times New Roman" panose="02020603050405020304" pitchFamily="18" charset="0"/>
                <a:cs typeface="Times New Roman" panose="02020603050405020304" pitchFamily="18" charset="0"/>
              </a:rPr>
              <a:t>И   – интеллектуальные умения</a:t>
            </a:r>
            <a:endParaRPr lang="ru-RU" sz="3600" b="1" dirty="0">
              <a:solidFill>
                <a:schemeClr val="tx1"/>
              </a:solidFill>
              <a:latin typeface="Times New Roman" panose="02020603050405020304" pitchFamily="18" charset="0"/>
              <a:cs typeface="Times New Roman" panose="02020603050405020304" pitchFamily="18" charset="0"/>
            </a:endParaRPr>
          </a:p>
        </p:txBody>
      </p:sp>
      <p:sp>
        <p:nvSpPr>
          <p:cNvPr id="17" name="Стрелка вниз 16"/>
          <p:cNvSpPr/>
          <p:nvPr/>
        </p:nvSpPr>
        <p:spPr>
          <a:xfrm>
            <a:off x="5107390" y="1209016"/>
            <a:ext cx="708142" cy="471828"/>
          </a:xfrm>
          <a:prstGeom prst="downArrow">
            <a:avLst/>
          </a:prstGeom>
          <a:solidFill>
            <a:srgbClr val="FFC000"/>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кругленный прямоугольник 17"/>
          <p:cNvSpPr/>
          <p:nvPr/>
        </p:nvSpPr>
        <p:spPr>
          <a:xfrm>
            <a:off x="2814347" y="3902967"/>
            <a:ext cx="5935287" cy="1008324"/>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1"/>
                </a:solidFill>
                <a:latin typeface="Times New Roman" panose="02020603050405020304" pitchFamily="18" charset="0"/>
                <a:cs typeface="Times New Roman" panose="02020603050405020304" pitchFamily="18" charset="0"/>
              </a:rPr>
              <a:t>К   – коммуникативные умения</a:t>
            </a:r>
            <a:endParaRPr lang="ru-RU" sz="3600" b="1" dirty="0">
              <a:solidFill>
                <a:schemeClr val="tx1"/>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2814346" y="5084087"/>
            <a:ext cx="5935287" cy="1008324"/>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latin typeface="Times New Roman" panose="02020603050405020304" pitchFamily="18" charset="0"/>
                <a:cs typeface="Times New Roman" panose="02020603050405020304" pitchFamily="18" charset="0"/>
              </a:rPr>
              <a:t>О</a:t>
            </a:r>
            <a:r>
              <a:rPr lang="ru-RU" sz="3600" b="1" dirty="0" smtClean="0">
                <a:solidFill>
                  <a:schemeClr val="tx1"/>
                </a:solidFill>
                <a:latin typeface="Times New Roman" panose="02020603050405020304" pitchFamily="18" charset="0"/>
                <a:cs typeface="Times New Roman" panose="02020603050405020304" pitchFamily="18" charset="0"/>
              </a:rPr>
              <a:t>   – организаторские и </a:t>
            </a:r>
            <a:r>
              <a:rPr lang="ru-RU" sz="3600" b="1" dirty="0" err="1" smtClean="0">
                <a:solidFill>
                  <a:schemeClr val="tx1"/>
                </a:solidFill>
                <a:latin typeface="Times New Roman" panose="02020603050405020304" pitchFamily="18" charset="0"/>
                <a:cs typeface="Times New Roman" panose="02020603050405020304" pitchFamily="18" charset="0"/>
              </a:rPr>
              <a:t>оценочнын</a:t>
            </a:r>
            <a:r>
              <a:rPr lang="ru-RU" sz="3600" b="1" dirty="0" smtClean="0">
                <a:solidFill>
                  <a:schemeClr val="tx1"/>
                </a:solidFill>
                <a:latin typeface="Times New Roman" panose="02020603050405020304" pitchFamily="18" charset="0"/>
                <a:cs typeface="Times New Roman" panose="02020603050405020304" pitchFamily="18" charset="0"/>
              </a:rPr>
              <a:t>  умения</a:t>
            </a:r>
            <a:endParaRPr lang="ru-RU" sz="3600" b="1" dirty="0">
              <a:solidFill>
                <a:schemeClr val="tx1"/>
              </a:solidFill>
              <a:latin typeface="Times New Roman" panose="02020603050405020304" pitchFamily="18" charset="0"/>
              <a:cs typeface="Times New Roman" panose="02020603050405020304" pitchFamily="18" charset="0"/>
            </a:endParaRPr>
          </a:p>
        </p:txBody>
      </p:sp>
      <p:pic>
        <p:nvPicPr>
          <p:cNvPr id="20" name="Picture 24" descr="ракета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715" y="3175462"/>
            <a:ext cx="818197" cy="2548269"/>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3435" y="1680844"/>
            <a:ext cx="2994762" cy="2550165"/>
          </a:xfrm>
          <a:prstGeom prst="roundRect">
            <a:avLst/>
          </a:prstGeom>
          <a:ln w="76200">
            <a:solidFill>
              <a:srgbClr val="FFC000"/>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780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nvPr/>
        </p:nvPicPr>
        <p:blipFill rotWithShape="1">
          <a:blip r:embed="rId2"/>
          <a:srcRect r="796" b="459"/>
          <a:stretch/>
        </p:blipFill>
        <p:spPr>
          <a:xfrm>
            <a:off x="0" y="-64409"/>
            <a:ext cx="12192000" cy="6874625"/>
          </a:xfrm>
          <a:prstGeom prst="rect">
            <a:avLst/>
          </a:prstGeom>
          <a:ln w="9360">
            <a:noFill/>
          </a:ln>
        </p:spPr>
      </p:pic>
      <p:sp>
        <p:nvSpPr>
          <p:cNvPr id="7" name="Скругленный прямоугольник 6"/>
          <p:cNvSpPr/>
          <p:nvPr/>
        </p:nvSpPr>
        <p:spPr>
          <a:xfrm>
            <a:off x="3316778" y="324195"/>
            <a:ext cx="7140633" cy="839587"/>
          </a:xfrm>
          <a:prstGeom prst="roundRect">
            <a:avLst/>
          </a:prstGeom>
          <a:solidFill>
            <a:srgbClr val="FFFF00"/>
          </a:solidFill>
          <a:ln w="76200">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722" name="Rectangle 2"/>
          <p:cNvSpPr>
            <a:spLocks noGrp="1" noChangeArrowheads="1"/>
          </p:cNvSpPr>
          <p:nvPr>
            <p:ph type="title"/>
          </p:nvPr>
        </p:nvSpPr>
        <p:spPr>
          <a:xfrm>
            <a:off x="3316778" y="257695"/>
            <a:ext cx="7351222" cy="1074218"/>
          </a:xfrm>
        </p:spPr>
        <p:txBody>
          <a:bodyPr>
            <a:normAutofit/>
          </a:bodyPr>
          <a:lstStyle/>
          <a:p>
            <a:pPr algn="ctr"/>
            <a:r>
              <a:rPr lang="ru-RU" altLang="ru-RU" sz="2800" b="1" dirty="0">
                <a:latin typeface="Times New Roman" panose="02020603050405020304" pitchFamily="18" charset="0"/>
                <a:cs typeface="Times New Roman" panose="02020603050405020304" pitchFamily="18" charset="0"/>
              </a:rPr>
              <a:t>Новые Федеральные Государственные Образовательные Стандарты </a:t>
            </a:r>
          </a:p>
        </p:txBody>
      </p:sp>
      <p:sp>
        <p:nvSpPr>
          <p:cNvPr id="30723" name="Rectangle 3"/>
          <p:cNvSpPr>
            <a:spLocks noGrp="1" noChangeArrowheads="1"/>
          </p:cNvSpPr>
          <p:nvPr>
            <p:ph type="body" idx="1"/>
          </p:nvPr>
        </p:nvSpPr>
        <p:spPr>
          <a:xfrm>
            <a:off x="3217025" y="1936865"/>
            <a:ext cx="8287789" cy="3690850"/>
          </a:xfrm>
          <a:solidFill>
            <a:srgbClr val="FFFF00"/>
          </a:solidFill>
          <a:ln w="76200">
            <a:solidFill>
              <a:srgbClr val="FFC000"/>
            </a:solidFill>
          </a:ln>
          <a:effectLst>
            <a:outerShdw blurRad="63500" sx="102000" sy="102000" algn="ctr" rotWithShape="0">
              <a:prstClr val="black">
                <a:alpha val="40000"/>
              </a:prstClr>
            </a:outerShdw>
          </a:effectLst>
        </p:spPr>
        <p:txBody>
          <a:bodyPr>
            <a:normAutofit fontScale="92500" lnSpcReduction="20000"/>
          </a:bodyPr>
          <a:lstStyle/>
          <a:p>
            <a:pPr>
              <a:lnSpc>
                <a:spcPct val="80000"/>
              </a:lnSpc>
              <a:buFontTx/>
              <a:buNone/>
            </a:pPr>
            <a:r>
              <a:rPr lang="ru-RU" altLang="ru-RU" sz="2600" b="1" u="sng" dirty="0">
                <a:latin typeface="Times New Roman" panose="02020603050405020304" pitchFamily="18" charset="0"/>
                <a:cs typeface="Times New Roman" panose="02020603050405020304" pitchFamily="18" charset="0"/>
              </a:rPr>
              <a:t>Регулятивные умения </a:t>
            </a:r>
          </a:p>
          <a:p>
            <a:pPr>
              <a:lnSpc>
                <a:spcPct val="80000"/>
              </a:lnSpc>
              <a:buFontTx/>
              <a:buChar char="-"/>
            </a:pPr>
            <a:r>
              <a:rPr lang="ru-RU" altLang="ru-RU" sz="2000" b="1" dirty="0">
                <a:latin typeface="Times New Roman" panose="02020603050405020304" pitchFamily="18" charset="0"/>
                <a:cs typeface="Times New Roman" panose="02020603050405020304" pitchFamily="18" charset="0"/>
              </a:rPr>
              <a:t>планировать и организовать собственную деятельность в процессе конструирования </a:t>
            </a:r>
          </a:p>
          <a:p>
            <a:pPr>
              <a:lnSpc>
                <a:spcPct val="80000"/>
              </a:lnSpc>
              <a:buFontTx/>
              <a:buNone/>
            </a:pPr>
            <a:r>
              <a:rPr lang="ru-RU" altLang="ru-RU" sz="2600" b="1" u="sng" dirty="0">
                <a:latin typeface="Times New Roman" panose="02020603050405020304" pitchFamily="18" charset="0"/>
                <a:cs typeface="Times New Roman" panose="02020603050405020304" pitchFamily="18" charset="0"/>
              </a:rPr>
              <a:t>Познавательные умения</a:t>
            </a:r>
          </a:p>
          <a:p>
            <a:pPr>
              <a:lnSpc>
                <a:spcPct val="80000"/>
              </a:lnSpc>
              <a:buFontTx/>
              <a:buChar char="-"/>
            </a:pPr>
            <a:r>
              <a:rPr lang="ru-RU" altLang="ru-RU" sz="2000" b="1" dirty="0">
                <a:latin typeface="Times New Roman" panose="02020603050405020304" pitchFamily="18" charset="0"/>
                <a:cs typeface="Times New Roman" panose="02020603050405020304" pitchFamily="18" charset="0"/>
              </a:rPr>
              <a:t>изучать информацию о конструируемой фигуре</a:t>
            </a:r>
          </a:p>
          <a:p>
            <a:pPr>
              <a:lnSpc>
                <a:spcPct val="80000"/>
              </a:lnSpc>
              <a:buFontTx/>
              <a:buChar char="-"/>
            </a:pPr>
            <a:r>
              <a:rPr lang="ru-RU" altLang="ru-RU" sz="2000" b="1" dirty="0">
                <a:latin typeface="Times New Roman" panose="02020603050405020304" pitchFamily="18" charset="0"/>
                <a:cs typeface="Times New Roman" panose="02020603050405020304" pitchFamily="18" charset="0"/>
              </a:rPr>
              <a:t>анализировать структуру фигуры</a:t>
            </a:r>
          </a:p>
          <a:p>
            <a:pPr>
              <a:lnSpc>
                <a:spcPct val="80000"/>
              </a:lnSpc>
              <a:buFontTx/>
              <a:buNone/>
            </a:pPr>
            <a:r>
              <a:rPr lang="ru-RU" altLang="ru-RU" sz="2000" b="1" dirty="0">
                <a:latin typeface="Times New Roman" panose="02020603050405020304" pitchFamily="18" charset="0"/>
                <a:cs typeface="Times New Roman" panose="02020603050405020304" pitchFamily="18" charset="0"/>
              </a:rPr>
              <a:t>-   представлять фигуру в пространстве</a:t>
            </a:r>
            <a:endParaRPr lang="ru-RU" altLang="ru-RU" sz="2000" dirty="0">
              <a:latin typeface="Times New Roman" panose="02020603050405020304" pitchFamily="18" charset="0"/>
              <a:cs typeface="Times New Roman" panose="02020603050405020304" pitchFamily="18" charset="0"/>
            </a:endParaRPr>
          </a:p>
          <a:p>
            <a:pPr>
              <a:lnSpc>
                <a:spcPct val="80000"/>
              </a:lnSpc>
              <a:buFontTx/>
              <a:buNone/>
            </a:pPr>
            <a:r>
              <a:rPr lang="ru-RU" altLang="ru-RU" sz="2600" b="1" u="sng" dirty="0">
                <a:latin typeface="Times New Roman" panose="02020603050405020304" pitchFamily="18" charset="0"/>
                <a:cs typeface="Times New Roman" panose="02020603050405020304" pitchFamily="18" charset="0"/>
              </a:rPr>
              <a:t>Коммуникативные умения</a:t>
            </a:r>
          </a:p>
          <a:p>
            <a:pPr>
              <a:lnSpc>
                <a:spcPct val="80000"/>
              </a:lnSpc>
              <a:buFontTx/>
              <a:buChar char="-"/>
            </a:pPr>
            <a:r>
              <a:rPr lang="ru-RU" altLang="ru-RU" sz="2000" b="1" dirty="0">
                <a:latin typeface="Times New Roman" panose="02020603050405020304" pitchFamily="18" charset="0"/>
                <a:cs typeface="Times New Roman" panose="02020603050405020304" pitchFamily="18" charset="0"/>
              </a:rPr>
              <a:t>договариваться, взаимодействовать друг с другом в процессе совместного конструирования</a:t>
            </a:r>
          </a:p>
          <a:p>
            <a:pPr>
              <a:lnSpc>
                <a:spcPct val="80000"/>
              </a:lnSpc>
              <a:buFontTx/>
              <a:buNone/>
            </a:pPr>
            <a:r>
              <a:rPr lang="ru-RU" altLang="ru-RU" sz="2000" b="1" dirty="0">
                <a:latin typeface="Times New Roman" panose="02020603050405020304" pitchFamily="18" charset="0"/>
                <a:cs typeface="Times New Roman" panose="02020603050405020304" pitchFamily="18" charset="0"/>
              </a:rPr>
              <a:t> </a:t>
            </a:r>
            <a:r>
              <a:rPr lang="ru-RU" altLang="ru-RU" sz="2600" b="1" u="sng" dirty="0">
                <a:latin typeface="Times New Roman" panose="02020603050405020304" pitchFamily="18" charset="0"/>
                <a:cs typeface="Times New Roman" panose="02020603050405020304" pitchFamily="18" charset="0"/>
              </a:rPr>
              <a:t>Личностные умения</a:t>
            </a:r>
          </a:p>
          <a:p>
            <a:pPr>
              <a:lnSpc>
                <a:spcPct val="80000"/>
              </a:lnSpc>
              <a:buFontTx/>
              <a:buNone/>
            </a:pPr>
            <a:r>
              <a:rPr lang="ru-RU" altLang="ru-RU" sz="2000" b="1" dirty="0">
                <a:latin typeface="Times New Roman" panose="02020603050405020304" pitchFamily="18" charset="0"/>
                <a:cs typeface="Times New Roman" panose="02020603050405020304" pitchFamily="18" charset="0"/>
              </a:rPr>
              <a:t>-   оценивать конструкцию фигуры, анализировать ее достоинства и недостатки</a:t>
            </a:r>
          </a:p>
          <a:p>
            <a:pPr>
              <a:lnSpc>
                <a:spcPct val="80000"/>
              </a:lnSpc>
              <a:buFontTx/>
              <a:buNone/>
            </a:pPr>
            <a:endParaRPr lang="ru-RU" altLang="ru-RU" sz="2000" b="1" dirty="0">
              <a:latin typeface="Times New Roman" panose="02020603050405020304" pitchFamily="18" charset="0"/>
              <a:cs typeface="Times New Roman" panose="02020603050405020304" pitchFamily="18" charset="0"/>
            </a:endParaRPr>
          </a:p>
        </p:txBody>
      </p:sp>
      <p:pic>
        <p:nvPicPr>
          <p:cNvPr id="6" name="Picture 15"/>
          <p:cNvPicPr/>
          <p:nvPr/>
        </p:nvPicPr>
        <p:blipFill>
          <a:blip r:embed="rId3"/>
          <a:stretch>
            <a:fillRect/>
          </a:stretch>
        </p:blipFill>
        <p:spPr>
          <a:xfrm>
            <a:off x="85845" y="6046015"/>
            <a:ext cx="2241720" cy="574920"/>
          </a:xfrm>
          <a:prstGeom prst="rect">
            <a:avLst/>
          </a:prstGeom>
          <a:ln w="9360">
            <a:noFill/>
          </a:ln>
        </p:spPr>
      </p:pic>
      <p:sp>
        <p:nvSpPr>
          <p:cNvPr id="8" name="Стрелка вниз 7"/>
          <p:cNvSpPr/>
          <p:nvPr/>
        </p:nvSpPr>
        <p:spPr>
          <a:xfrm>
            <a:off x="6533023" y="1222091"/>
            <a:ext cx="708142" cy="573457"/>
          </a:xfrm>
          <a:prstGeom prst="downArrow">
            <a:avLst/>
          </a:prstGeom>
          <a:solidFill>
            <a:srgbClr val="FFC000"/>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l="-1" t="6293" r="2259" b="16701"/>
          <a:stretch/>
        </p:blipFill>
        <p:spPr>
          <a:xfrm>
            <a:off x="729276" y="3798916"/>
            <a:ext cx="2205118" cy="1953492"/>
          </a:xfrm>
          <a:prstGeom prst="rect">
            <a:avLst/>
          </a:prstGeom>
        </p:spPr>
      </p:pic>
    </p:spTree>
    <p:extLst>
      <p:ext uri="{BB962C8B-B14F-4D97-AF65-F5344CB8AC3E}">
        <p14:creationId xmlns:p14="http://schemas.microsoft.com/office/powerpoint/2010/main" val="274838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p:cTn id="7" dur="500" decel="50000" fill="hold">
                                          <p:stCondLst>
                                            <p:cond delay="0"/>
                                          </p:stCondLst>
                                        </p:cTn>
                                        <p:tgtEl>
                                          <p:spTgt spid="3072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2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2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072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2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2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2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23">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30723">
                                            <p:txEl>
                                              <p:pRg st="1" end="1"/>
                                            </p:txEl>
                                          </p:spTgt>
                                        </p:tgtEl>
                                        <p:attrNameLst>
                                          <p:attrName>style.visibility</p:attrName>
                                        </p:attrNameLst>
                                      </p:cBhvr>
                                      <p:to>
                                        <p:strVal val="visible"/>
                                      </p:to>
                                    </p:set>
                                    <p:anim calcmode="lin" valueType="num">
                                      <p:cBhvr>
                                        <p:cTn id="17" dur="500" decel="50000" fill="hold">
                                          <p:stCondLst>
                                            <p:cond delay="0"/>
                                          </p:stCondLst>
                                        </p:cTn>
                                        <p:tgtEl>
                                          <p:spTgt spid="30723">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0723">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0723">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30723">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0723">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0723">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0723">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0723">
                                            <p:txEl>
                                              <p:pRg st="1" end="1"/>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30723">
                                            <p:txEl>
                                              <p:pRg st="2" end="2"/>
                                            </p:txEl>
                                          </p:spTgt>
                                        </p:tgtEl>
                                        <p:attrNameLst>
                                          <p:attrName>style.visibility</p:attrName>
                                        </p:attrNameLst>
                                      </p:cBhvr>
                                      <p:to>
                                        <p:strVal val="visible"/>
                                      </p:to>
                                    </p:set>
                                    <p:anim calcmode="lin" valueType="num">
                                      <p:cBhvr>
                                        <p:cTn id="27" dur="500" decel="50000" fill="hold">
                                          <p:stCondLst>
                                            <p:cond delay="0"/>
                                          </p:stCondLst>
                                        </p:cTn>
                                        <p:tgtEl>
                                          <p:spTgt spid="30723">
                                            <p:txEl>
                                              <p:pRg st="2" end="2"/>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0723">
                                            <p:txEl>
                                              <p:pRg st="2" end="2"/>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0723">
                                            <p:txEl>
                                              <p:pRg st="2" end="2"/>
                                            </p:txEl>
                                          </p:spTgt>
                                        </p:tgtEl>
                                        <p:attrNameLst>
                                          <p:attrName>ppt_w</p:attrName>
                                        </p:attrNameLst>
                                      </p:cBhvr>
                                      <p:tavLst>
                                        <p:tav tm="0">
                                          <p:val>
                                            <p:strVal val="#ppt_w*.05"/>
                                          </p:val>
                                        </p:tav>
                                        <p:tav tm="100000">
                                          <p:val>
                                            <p:strVal val="#ppt_w"/>
                                          </p:val>
                                        </p:tav>
                                      </p:tavLst>
                                    </p:anim>
                                    <p:anim calcmode="lin" valueType="num">
                                      <p:cBhvr>
                                        <p:cTn id="30" dur="1000" fill="hold"/>
                                        <p:tgtEl>
                                          <p:spTgt spid="30723">
                                            <p:txEl>
                                              <p:pRg st="2" end="2"/>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0723">
                                            <p:txEl>
                                              <p:pRg st="2" end="2"/>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0723">
                                            <p:txEl>
                                              <p:pRg st="2" end="2"/>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0723">
                                            <p:txEl>
                                              <p:pRg st="2" end="2"/>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0723">
                                            <p:txEl>
                                              <p:pRg st="2" end="2"/>
                                            </p:txEl>
                                          </p:spTgt>
                                        </p:tgtEl>
                                      </p:cBhvr>
                                    </p:animEffect>
                                  </p:childTnLst>
                                </p:cTn>
                              </p:par>
                              <p:par>
                                <p:cTn id="35" presetID="25" presetClass="entr" presetSubtype="0" fill="hold" nodeType="withEffect">
                                  <p:stCondLst>
                                    <p:cond delay="0"/>
                                  </p:stCondLst>
                                  <p:childTnLst>
                                    <p:set>
                                      <p:cBhvr>
                                        <p:cTn id="36" dur="1" fill="hold">
                                          <p:stCondLst>
                                            <p:cond delay="0"/>
                                          </p:stCondLst>
                                        </p:cTn>
                                        <p:tgtEl>
                                          <p:spTgt spid="30723">
                                            <p:txEl>
                                              <p:pRg st="3" end="3"/>
                                            </p:txEl>
                                          </p:spTgt>
                                        </p:tgtEl>
                                        <p:attrNameLst>
                                          <p:attrName>style.visibility</p:attrName>
                                        </p:attrNameLst>
                                      </p:cBhvr>
                                      <p:to>
                                        <p:strVal val="visible"/>
                                      </p:to>
                                    </p:set>
                                    <p:anim calcmode="lin" valueType="num">
                                      <p:cBhvr>
                                        <p:cTn id="37" dur="500" decel="50000" fill="hold">
                                          <p:stCondLst>
                                            <p:cond delay="0"/>
                                          </p:stCondLst>
                                        </p:cTn>
                                        <p:tgtEl>
                                          <p:spTgt spid="30723">
                                            <p:txEl>
                                              <p:pRg st="3" end="3"/>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0723">
                                            <p:txEl>
                                              <p:pRg st="3" end="3"/>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0723">
                                            <p:txEl>
                                              <p:pRg st="3" end="3"/>
                                            </p:txEl>
                                          </p:spTgt>
                                        </p:tgtEl>
                                        <p:attrNameLst>
                                          <p:attrName>ppt_w</p:attrName>
                                        </p:attrNameLst>
                                      </p:cBhvr>
                                      <p:tavLst>
                                        <p:tav tm="0">
                                          <p:val>
                                            <p:strVal val="#ppt_w*.05"/>
                                          </p:val>
                                        </p:tav>
                                        <p:tav tm="100000">
                                          <p:val>
                                            <p:strVal val="#ppt_w"/>
                                          </p:val>
                                        </p:tav>
                                      </p:tavLst>
                                    </p:anim>
                                    <p:anim calcmode="lin" valueType="num">
                                      <p:cBhvr>
                                        <p:cTn id="40" dur="1000" fill="hold"/>
                                        <p:tgtEl>
                                          <p:spTgt spid="30723">
                                            <p:txEl>
                                              <p:pRg st="3" end="3"/>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0723">
                                            <p:txEl>
                                              <p:pRg st="3" end="3"/>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0723">
                                            <p:txEl>
                                              <p:pRg st="3" end="3"/>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0723">
                                            <p:txEl>
                                              <p:pRg st="3" end="3"/>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0723">
                                            <p:txEl>
                                              <p:pRg st="3" end="3"/>
                                            </p:txEl>
                                          </p:spTgt>
                                        </p:tgtEl>
                                      </p:cBhvr>
                                    </p:animEffect>
                                  </p:childTnLst>
                                </p:cTn>
                              </p:par>
                              <p:par>
                                <p:cTn id="45" presetID="25" presetClass="entr" presetSubtype="0" fill="hold" nodeType="withEffect">
                                  <p:stCondLst>
                                    <p:cond delay="0"/>
                                  </p:stCondLst>
                                  <p:childTnLst>
                                    <p:set>
                                      <p:cBhvr>
                                        <p:cTn id="46" dur="1" fill="hold">
                                          <p:stCondLst>
                                            <p:cond delay="0"/>
                                          </p:stCondLst>
                                        </p:cTn>
                                        <p:tgtEl>
                                          <p:spTgt spid="30723">
                                            <p:txEl>
                                              <p:pRg st="4" end="4"/>
                                            </p:txEl>
                                          </p:spTgt>
                                        </p:tgtEl>
                                        <p:attrNameLst>
                                          <p:attrName>style.visibility</p:attrName>
                                        </p:attrNameLst>
                                      </p:cBhvr>
                                      <p:to>
                                        <p:strVal val="visible"/>
                                      </p:to>
                                    </p:set>
                                    <p:anim calcmode="lin" valueType="num">
                                      <p:cBhvr>
                                        <p:cTn id="47" dur="500" decel="50000" fill="hold">
                                          <p:stCondLst>
                                            <p:cond delay="0"/>
                                          </p:stCondLst>
                                        </p:cTn>
                                        <p:tgtEl>
                                          <p:spTgt spid="30723">
                                            <p:txEl>
                                              <p:pRg st="4" end="4"/>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0723">
                                            <p:txEl>
                                              <p:pRg st="4" end="4"/>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0723">
                                            <p:txEl>
                                              <p:pRg st="4" end="4"/>
                                            </p:txEl>
                                          </p:spTgt>
                                        </p:tgtEl>
                                        <p:attrNameLst>
                                          <p:attrName>ppt_w</p:attrName>
                                        </p:attrNameLst>
                                      </p:cBhvr>
                                      <p:tavLst>
                                        <p:tav tm="0">
                                          <p:val>
                                            <p:strVal val="#ppt_w*.05"/>
                                          </p:val>
                                        </p:tav>
                                        <p:tav tm="100000">
                                          <p:val>
                                            <p:strVal val="#ppt_w"/>
                                          </p:val>
                                        </p:tav>
                                      </p:tavLst>
                                    </p:anim>
                                    <p:anim calcmode="lin" valueType="num">
                                      <p:cBhvr>
                                        <p:cTn id="50" dur="1000" fill="hold"/>
                                        <p:tgtEl>
                                          <p:spTgt spid="30723">
                                            <p:txEl>
                                              <p:pRg st="4" end="4"/>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0723">
                                            <p:txEl>
                                              <p:pRg st="4" end="4"/>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0723">
                                            <p:txEl>
                                              <p:pRg st="4" end="4"/>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0723">
                                            <p:txEl>
                                              <p:pRg st="4" end="4"/>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0723">
                                            <p:txEl>
                                              <p:pRg st="4" end="4"/>
                                            </p:txEl>
                                          </p:spTgt>
                                        </p:tgtEl>
                                      </p:cBhvr>
                                    </p:animEffect>
                                  </p:childTnLst>
                                </p:cTn>
                              </p:par>
                              <p:par>
                                <p:cTn id="55" presetID="25" presetClass="entr" presetSubtype="0" fill="hold" nodeType="withEffect">
                                  <p:stCondLst>
                                    <p:cond delay="0"/>
                                  </p:stCondLst>
                                  <p:childTnLst>
                                    <p:set>
                                      <p:cBhvr>
                                        <p:cTn id="56" dur="1" fill="hold">
                                          <p:stCondLst>
                                            <p:cond delay="0"/>
                                          </p:stCondLst>
                                        </p:cTn>
                                        <p:tgtEl>
                                          <p:spTgt spid="30723">
                                            <p:txEl>
                                              <p:pRg st="5" end="5"/>
                                            </p:txEl>
                                          </p:spTgt>
                                        </p:tgtEl>
                                        <p:attrNameLst>
                                          <p:attrName>style.visibility</p:attrName>
                                        </p:attrNameLst>
                                      </p:cBhvr>
                                      <p:to>
                                        <p:strVal val="visible"/>
                                      </p:to>
                                    </p:set>
                                    <p:anim calcmode="lin" valueType="num">
                                      <p:cBhvr>
                                        <p:cTn id="57" dur="500" decel="50000" fill="hold">
                                          <p:stCondLst>
                                            <p:cond delay="0"/>
                                          </p:stCondLst>
                                        </p:cTn>
                                        <p:tgtEl>
                                          <p:spTgt spid="30723">
                                            <p:txEl>
                                              <p:pRg st="5" end="5"/>
                                            </p:tx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30723">
                                            <p:txEl>
                                              <p:pRg st="5" end="5"/>
                                            </p:tx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30723">
                                            <p:txEl>
                                              <p:pRg st="5" end="5"/>
                                            </p:txEl>
                                          </p:spTgt>
                                        </p:tgtEl>
                                        <p:attrNameLst>
                                          <p:attrName>ppt_w</p:attrName>
                                        </p:attrNameLst>
                                      </p:cBhvr>
                                      <p:tavLst>
                                        <p:tav tm="0">
                                          <p:val>
                                            <p:strVal val="#ppt_w*.05"/>
                                          </p:val>
                                        </p:tav>
                                        <p:tav tm="100000">
                                          <p:val>
                                            <p:strVal val="#ppt_w"/>
                                          </p:val>
                                        </p:tav>
                                      </p:tavLst>
                                    </p:anim>
                                    <p:anim calcmode="lin" valueType="num">
                                      <p:cBhvr>
                                        <p:cTn id="60" dur="1000" fill="hold"/>
                                        <p:tgtEl>
                                          <p:spTgt spid="30723">
                                            <p:txEl>
                                              <p:pRg st="5" end="5"/>
                                            </p:tx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30723">
                                            <p:txEl>
                                              <p:pRg st="5" end="5"/>
                                            </p:tx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30723">
                                            <p:txEl>
                                              <p:pRg st="5" end="5"/>
                                            </p:tx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30723">
                                            <p:txEl>
                                              <p:pRg st="5" end="5"/>
                                            </p:tx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30723">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5" presetClass="entr" presetSubtype="0" fill="hold" nodeType="clickEffect">
                                  <p:stCondLst>
                                    <p:cond delay="0"/>
                                  </p:stCondLst>
                                  <p:childTnLst>
                                    <p:set>
                                      <p:cBhvr>
                                        <p:cTn id="68" dur="1" fill="hold">
                                          <p:stCondLst>
                                            <p:cond delay="0"/>
                                          </p:stCondLst>
                                        </p:cTn>
                                        <p:tgtEl>
                                          <p:spTgt spid="30723">
                                            <p:txEl>
                                              <p:pRg st="6" end="6"/>
                                            </p:txEl>
                                          </p:spTgt>
                                        </p:tgtEl>
                                        <p:attrNameLst>
                                          <p:attrName>style.visibility</p:attrName>
                                        </p:attrNameLst>
                                      </p:cBhvr>
                                      <p:to>
                                        <p:strVal val="visible"/>
                                      </p:to>
                                    </p:set>
                                    <p:anim calcmode="lin" valueType="num">
                                      <p:cBhvr>
                                        <p:cTn id="69" dur="500" decel="50000" fill="hold">
                                          <p:stCondLst>
                                            <p:cond delay="0"/>
                                          </p:stCondLst>
                                        </p:cTn>
                                        <p:tgtEl>
                                          <p:spTgt spid="30723">
                                            <p:txEl>
                                              <p:pRg st="6" end="6"/>
                                            </p:txEl>
                                          </p:spTgt>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30723">
                                            <p:txEl>
                                              <p:pRg st="6" end="6"/>
                                            </p:txEl>
                                          </p:spTgt>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30723">
                                            <p:txEl>
                                              <p:pRg st="6" end="6"/>
                                            </p:txEl>
                                          </p:spTgt>
                                        </p:tgtEl>
                                        <p:attrNameLst>
                                          <p:attrName>ppt_w</p:attrName>
                                        </p:attrNameLst>
                                      </p:cBhvr>
                                      <p:tavLst>
                                        <p:tav tm="0">
                                          <p:val>
                                            <p:strVal val="#ppt_w*.05"/>
                                          </p:val>
                                        </p:tav>
                                        <p:tav tm="100000">
                                          <p:val>
                                            <p:strVal val="#ppt_w"/>
                                          </p:val>
                                        </p:tav>
                                      </p:tavLst>
                                    </p:anim>
                                    <p:anim calcmode="lin" valueType="num">
                                      <p:cBhvr>
                                        <p:cTn id="72" dur="1000" fill="hold"/>
                                        <p:tgtEl>
                                          <p:spTgt spid="30723">
                                            <p:txEl>
                                              <p:pRg st="6" end="6"/>
                                            </p:txEl>
                                          </p:spTgt>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30723">
                                            <p:txEl>
                                              <p:pRg st="6" end="6"/>
                                            </p:txEl>
                                          </p:spTgt>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30723">
                                            <p:txEl>
                                              <p:pRg st="6" end="6"/>
                                            </p:txEl>
                                          </p:spTgt>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30723">
                                            <p:txEl>
                                              <p:pRg st="6" end="6"/>
                                            </p:txEl>
                                          </p:spTgt>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30723">
                                            <p:txEl>
                                              <p:pRg st="6" end="6"/>
                                            </p:txEl>
                                          </p:spTgt>
                                        </p:tgtEl>
                                      </p:cBhvr>
                                    </p:animEffect>
                                  </p:childTnLst>
                                </p:cTn>
                              </p:par>
                              <p:par>
                                <p:cTn id="77" presetID="25" presetClass="entr" presetSubtype="0" fill="hold" nodeType="withEffect">
                                  <p:stCondLst>
                                    <p:cond delay="0"/>
                                  </p:stCondLst>
                                  <p:childTnLst>
                                    <p:set>
                                      <p:cBhvr>
                                        <p:cTn id="78" dur="1" fill="hold">
                                          <p:stCondLst>
                                            <p:cond delay="0"/>
                                          </p:stCondLst>
                                        </p:cTn>
                                        <p:tgtEl>
                                          <p:spTgt spid="30723">
                                            <p:txEl>
                                              <p:pRg st="7" end="7"/>
                                            </p:txEl>
                                          </p:spTgt>
                                        </p:tgtEl>
                                        <p:attrNameLst>
                                          <p:attrName>style.visibility</p:attrName>
                                        </p:attrNameLst>
                                      </p:cBhvr>
                                      <p:to>
                                        <p:strVal val="visible"/>
                                      </p:to>
                                    </p:set>
                                    <p:anim calcmode="lin" valueType="num">
                                      <p:cBhvr>
                                        <p:cTn id="79" dur="500" decel="50000" fill="hold">
                                          <p:stCondLst>
                                            <p:cond delay="0"/>
                                          </p:stCondLst>
                                        </p:cTn>
                                        <p:tgtEl>
                                          <p:spTgt spid="30723">
                                            <p:txEl>
                                              <p:pRg st="7" end="7"/>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0723">
                                            <p:txEl>
                                              <p:pRg st="7" end="7"/>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0723">
                                            <p:txEl>
                                              <p:pRg st="7" end="7"/>
                                            </p:txEl>
                                          </p:spTgt>
                                        </p:tgtEl>
                                        <p:attrNameLst>
                                          <p:attrName>ppt_w</p:attrName>
                                        </p:attrNameLst>
                                      </p:cBhvr>
                                      <p:tavLst>
                                        <p:tav tm="0">
                                          <p:val>
                                            <p:strVal val="#ppt_w*.05"/>
                                          </p:val>
                                        </p:tav>
                                        <p:tav tm="100000">
                                          <p:val>
                                            <p:strVal val="#ppt_w"/>
                                          </p:val>
                                        </p:tav>
                                      </p:tavLst>
                                    </p:anim>
                                    <p:anim calcmode="lin" valueType="num">
                                      <p:cBhvr>
                                        <p:cTn id="82" dur="1000" fill="hold"/>
                                        <p:tgtEl>
                                          <p:spTgt spid="30723">
                                            <p:txEl>
                                              <p:pRg st="7" end="7"/>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0723">
                                            <p:txEl>
                                              <p:pRg st="7" end="7"/>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0723">
                                            <p:txEl>
                                              <p:pRg st="7" end="7"/>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0723">
                                            <p:txEl>
                                              <p:pRg st="7" end="7"/>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0723">
                                            <p:txEl>
                                              <p:pRg st="7" end="7"/>
                                            </p:txEl>
                                          </p:spTgt>
                                        </p:tgtEl>
                                      </p:cBhvr>
                                    </p:animEffect>
                                  </p:childTnLst>
                                </p:cTn>
                              </p:par>
                              <p:par>
                                <p:cTn id="87" presetID="25" presetClass="entr" presetSubtype="0" fill="hold" nodeType="withEffect">
                                  <p:stCondLst>
                                    <p:cond delay="0"/>
                                  </p:stCondLst>
                                  <p:childTnLst>
                                    <p:set>
                                      <p:cBhvr>
                                        <p:cTn id="88" dur="1" fill="hold">
                                          <p:stCondLst>
                                            <p:cond delay="0"/>
                                          </p:stCondLst>
                                        </p:cTn>
                                        <p:tgtEl>
                                          <p:spTgt spid="30723">
                                            <p:txEl>
                                              <p:pRg st="8" end="8"/>
                                            </p:txEl>
                                          </p:spTgt>
                                        </p:tgtEl>
                                        <p:attrNameLst>
                                          <p:attrName>style.visibility</p:attrName>
                                        </p:attrNameLst>
                                      </p:cBhvr>
                                      <p:to>
                                        <p:strVal val="visible"/>
                                      </p:to>
                                    </p:set>
                                    <p:anim calcmode="lin" valueType="num">
                                      <p:cBhvr>
                                        <p:cTn id="89" dur="500" decel="50000" fill="hold">
                                          <p:stCondLst>
                                            <p:cond delay="0"/>
                                          </p:stCondLst>
                                        </p:cTn>
                                        <p:tgtEl>
                                          <p:spTgt spid="30723">
                                            <p:txEl>
                                              <p:pRg st="8" end="8"/>
                                            </p:txEl>
                                          </p:spTgt>
                                        </p:tgtEl>
                                        <p:attrNameLst>
                                          <p:attrName>style.rotation</p:attrName>
                                        </p:attrNameLst>
                                      </p:cBhvr>
                                      <p:tavLst>
                                        <p:tav tm="0">
                                          <p:val>
                                            <p:fltVal val="-90"/>
                                          </p:val>
                                        </p:tav>
                                        <p:tav tm="100000">
                                          <p:val>
                                            <p:fltVal val="0"/>
                                          </p:val>
                                        </p:tav>
                                      </p:tavLst>
                                    </p:anim>
                                    <p:anim calcmode="lin" valueType="num">
                                      <p:cBhvr>
                                        <p:cTn id="90" dur="500" decel="50000" fill="hold">
                                          <p:stCondLst>
                                            <p:cond delay="0"/>
                                          </p:stCondLst>
                                        </p:cTn>
                                        <p:tgtEl>
                                          <p:spTgt spid="30723">
                                            <p:txEl>
                                              <p:pRg st="8" end="8"/>
                                            </p:txEl>
                                          </p:spTgt>
                                        </p:tgtEl>
                                        <p:attrNameLst>
                                          <p:attrName>ppt_w</p:attrName>
                                        </p:attrNameLst>
                                      </p:cBhvr>
                                      <p:tavLst>
                                        <p:tav tm="0">
                                          <p:val>
                                            <p:strVal val="#ppt_w"/>
                                          </p:val>
                                        </p:tav>
                                        <p:tav tm="100000">
                                          <p:val>
                                            <p:strVal val="#ppt_w*.05"/>
                                          </p:val>
                                        </p:tav>
                                      </p:tavLst>
                                    </p:anim>
                                    <p:anim calcmode="lin" valueType="num">
                                      <p:cBhvr>
                                        <p:cTn id="91" dur="500" accel="50000" fill="hold">
                                          <p:stCondLst>
                                            <p:cond delay="500"/>
                                          </p:stCondLst>
                                        </p:cTn>
                                        <p:tgtEl>
                                          <p:spTgt spid="30723">
                                            <p:txEl>
                                              <p:pRg st="8" end="8"/>
                                            </p:txEl>
                                          </p:spTgt>
                                        </p:tgtEl>
                                        <p:attrNameLst>
                                          <p:attrName>ppt_w</p:attrName>
                                        </p:attrNameLst>
                                      </p:cBhvr>
                                      <p:tavLst>
                                        <p:tav tm="0">
                                          <p:val>
                                            <p:strVal val="#ppt_w*.05"/>
                                          </p:val>
                                        </p:tav>
                                        <p:tav tm="100000">
                                          <p:val>
                                            <p:strVal val="#ppt_w"/>
                                          </p:val>
                                        </p:tav>
                                      </p:tavLst>
                                    </p:anim>
                                    <p:anim calcmode="lin" valueType="num">
                                      <p:cBhvr>
                                        <p:cTn id="92" dur="1000" fill="hold"/>
                                        <p:tgtEl>
                                          <p:spTgt spid="30723">
                                            <p:txEl>
                                              <p:pRg st="8" end="8"/>
                                            </p:txEl>
                                          </p:spTgt>
                                        </p:tgtEl>
                                        <p:attrNameLst>
                                          <p:attrName>ppt_h</p:attrName>
                                        </p:attrNameLst>
                                      </p:cBhvr>
                                      <p:tavLst>
                                        <p:tav tm="0">
                                          <p:val>
                                            <p:strVal val="#ppt_h"/>
                                          </p:val>
                                        </p:tav>
                                        <p:tav tm="100000">
                                          <p:val>
                                            <p:strVal val="#ppt_h"/>
                                          </p:val>
                                        </p:tav>
                                      </p:tavLst>
                                    </p:anim>
                                    <p:anim calcmode="lin" valueType="num">
                                      <p:cBhvr>
                                        <p:cTn id="93" dur="500" decel="50000" fill="hold">
                                          <p:stCondLst>
                                            <p:cond delay="0"/>
                                          </p:stCondLst>
                                        </p:cTn>
                                        <p:tgtEl>
                                          <p:spTgt spid="30723">
                                            <p:txEl>
                                              <p:pRg st="8" end="8"/>
                                            </p:txEl>
                                          </p:spTgt>
                                        </p:tgtEl>
                                        <p:attrNameLst>
                                          <p:attrName>ppt_x</p:attrName>
                                        </p:attrNameLst>
                                      </p:cBhvr>
                                      <p:tavLst>
                                        <p:tav tm="0">
                                          <p:val>
                                            <p:strVal val="#ppt_x+.4"/>
                                          </p:val>
                                        </p:tav>
                                        <p:tav tm="100000">
                                          <p:val>
                                            <p:strVal val="#ppt_x"/>
                                          </p:val>
                                        </p:tav>
                                      </p:tavLst>
                                    </p:anim>
                                    <p:anim calcmode="lin" valueType="num">
                                      <p:cBhvr>
                                        <p:cTn id="94" dur="500" decel="50000" fill="hold">
                                          <p:stCondLst>
                                            <p:cond delay="0"/>
                                          </p:stCondLst>
                                        </p:cTn>
                                        <p:tgtEl>
                                          <p:spTgt spid="30723">
                                            <p:txEl>
                                              <p:pRg st="8" end="8"/>
                                            </p:txEl>
                                          </p:spTgt>
                                        </p:tgtEl>
                                        <p:attrNameLst>
                                          <p:attrName>ppt_y</p:attrName>
                                        </p:attrNameLst>
                                      </p:cBhvr>
                                      <p:tavLst>
                                        <p:tav tm="0">
                                          <p:val>
                                            <p:strVal val="#ppt_y-.2"/>
                                          </p:val>
                                        </p:tav>
                                        <p:tav tm="100000">
                                          <p:val>
                                            <p:strVal val="#ppt_y+.1"/>
                                          </p:val>
                                        </p:tav>
                                      </p:tavLst>
                                    </p:anim>
                                    <p:anim calcmode="lin" valueType="num">
                                      <p:cBhvr>
                                        <p:cTn id="95" dur="500" accel="50000" fill="hold">
                                          <p:stCondLst>
                                            <p:cond delay="500"/>
                                          </p:stCondLst>
                                        </p:cTn>
                                        <p:tgtEl>
                                          <p:spTgt spid="30723">
                                            <p:txEl>
                                              <p:pRg st="8" end="8"/>
                                            </p:txEl>
                                          </p:spTgt>
                                        </p:tgtEl>
                                        <p:attrNameLst>
                                          <p:attrName>ppt_y</p:attrName>
                                        </p:attrNameLst>
                                      </p:cBhvr>
                                      <p:tavLst>
                                        <p:tav tm="0">
                                          <p:val>
                                            <p:strVal val="#ppt_y+.1"/>
                                          </p:val>
                                        </p:tav>
                                        <p:tav tm="100000">
                                          <p:val>
                                            <p:strVal val="#ppt_y"/>
                                          </p:val>
                                        </p:tav>
                                      </p:tavLst>
                                    </p:anim>
                                    <p:animEffect transition="in" filter="fade">
                                      <p:cBhvr>
                                        <p:cTn id="96" dur="1000" decel="50000">
                                          <p:stCondLst>
                                            <p:cond delay="0"/>
                                          </p:stCondLst>
                                        </p:cTn>
                                        <p:tgtEl>
                                          <p:spTgt spid="30723">
                                            <p:txEl>
                                              <p:pRg st="8" end="8"/>
                                            </p:txEl>
                                          </p:spTgt>
                                        </p:tgtEl>
                                      </p:cBhvr>
                                    </p:animEffect>
                                  </p:childTnLst>
                                </p:cTn>
                              </p:par>
                              <p:par>
                                <p:cTn id="97" presetID="25" presetClass="entr" presetSubtype="0" fill="hold" nodeType="withEffect">
                                  <p:stCondLst>
                                    <p:cond delay="0"/>
                                  </p:stCondLst>
                                  <p:childTnLst>
                                    <p:set>
                                      <p:cBhvr>
                                        <p:cTn id="98" dur="1" fill="hold">
                                          <p:stCondLst>
                                            <p:cond delay="0"/>
                                          </p:stCondLst>
                                        </p:cTn>
                                        <p:tgtEl>
                                          <p:spTgt spid="30723">
                                            <p:txEl>
                                              <p:pRg st="9" end="9"/>
                                            </p:txEl>
                                          </p:spTgt>
                                        </p:tgtEl>
                                        <p:attrNameLst>
                                          <p:attrName>style.visibility</p:attrName>
                                        </p:attrNameLst>
                                      </p:cBhvr>
                                      <p:to>
                                        <p:strVal val="visible"/>
                                      </p:to>
                                    </p:set>
                                    <p:anim calcmode="lin" valueType="num">
                                      <p:cBhvr>
                                        <p:cTn id="99" dur="500" decel="50000" fill="hold">
                                          <p:stCondLst>
                                            <p:cond delay="0"/>
                                          </p:stCondLst>
                                        </p:cTn>
                                        <p:tgtEl>
                                          <p:spTgt spid="30723">
                                            <p:txEl>
                                              <p:pRg st="9" end="9"/>
                                            </p:txEl>
                                          </p:spTgt>
                                        </p:tgtEl>
                                        <p:attrNameLst>
                                          <p:attrName>style.rotation</p:attrName>
                                        </p:attrNameLst>
                                      </p:cBhvr>
                                      <p:tavLst>
                                        <p:tav tm="0">
                                          <p:val>
                                            <p:fltVal val="-90"/>
                                          </p:val>
                                        </p:tav>
                                        <p:tav tm="100000">
                                          <p:val>
                                            <p:fltVal val="0"/>
                                          </p:val>
                                        </p:tav>
                                      </p:tavLst>
                                    </p:anim>
                                    <p:anim calcmode="lin" valueType="num">
                                      <p:cBhvr>
                                        <p:cTn id="100" dur="500" decel="50000" fill="hold">
                                          <p:stCondLst>
                                            <p:cond delay="0"/>
                                          </p:stCondLst>
                                        </p:cTn>
                                        <p:tgtEl>
                                          <p:spTgt spid="30723">
                                            <p:txEl>
                                              <p:pRg st="9" end="9"/>
                                            </p:txEl>
                                          </p:spTgt>
                                        </p:tgtEl>
                                        <p:attrNameLst>
                                          <p:attrName>ppt_w</p:attrName>
                                        </p:attrNameLst>
                                      </p:cBhvr>
                                      <p:tavLst>
                                        <p:tav tm="0">
                                          <p:val>
                                            <p:strVal val="#ppt_w"/>
                                          </p:val>
                                        </p:tav>
                                        <p:tav tm="100000">
                                          <p:val>
                                            <p:strVal val="#ppt_w*.05"/>
                                          </p:val>
                                        </p:tav>
                                      </p:tavLst>
                                    </p:anim>
                                    <p:anim calcmode="lin" valueType="num">
                                      <p:cBhvr>
                                        <p:cTn id="101" dur="500" accel="50000" fill="hold">
                                          <p:stCondLst>
                                            <p:cond delay="500"/>
                                          </p:stCondLst>
                                        </p:cTn>
                                        <p:tgtEl>
                                          <p:spTgt spid="30723">
                                            <p:txEl>
                                              <p:pRg st="9" end="9"/>
                                            </p:txEl>
                                          </p:spTgt>
                                        </p:tgtEl>
                                        <p:attrNameLst>
                                          <p:attrName>ppt_w</p:attrName>
                                        </p:attrNameLst>
                                      </p:cBhvr>
                                      <p:tavLst>
                                        <p:tav tm="0">
                                          <p:val>
                                            <p:strVal val="#ppt_w*.05"/>
                                          </p:val>
                                        </p:tav>
                                        <p:tav tm="100000">
                                          <p:val>
                                            <p:strVal val="#ppt_w"/>
                                          </p:val>
                                        </p:tav>
                                      </p:tavLst>
                                    </p:anim>
                                    <p:anim calcmode="lin" valueType="num">
                                      <p:cBhvr>
                                        <p:cTn id="102" dur="1000" fill="hold"/>
                                        <p:tgtEl>
                                          <p:spTgt spid="30723">
                                            <p:txEl>
                                              <p:pRg st="9" end="9"/>
                                            </p:txEl>
                                          </p:spTgt>
                                        </p:tgtEl>
                                        <p:attrNameLst>
                                          <p:attrName>ppt_h</p:attrName>
                                        </p:attrNameLst>
                                      </p:cBhvr>
                                      <p:tavLst>
                                        <p:tav tm="0">
                                          <p:val>
                                            <p:strVal val="#ppt_h"/>
                                          </p:val>
                                        </p:tav>
                                        <p:tav tm="100000">
                                          <p:val>
                                            <p:strVal val="#ppt_h"/>
                                          </p:val>
                                        </p:tav>
                                      </p:tavLst>
                                    </p:anim>
                                    <p:anim calcmode="lin" valueType="num">
                                      <p:cBhvr>
                                        <p:cTn id="103" dur="500" decel="50000" fill="hold">
                                          <p:stCondLst>
                                            <p:cond delay="0"/>
                                          </p:stCondLst>
                                        </p:cTn>
                                        <p:tgtEl>
                                          <p:spTgt spid="30723">
                                            <p:txEl>
                                              <p:pRg st="9" end="9"/>
                                            </p:txEl>
                                          </p:spTgt>
                                        </p:tgtEl>
                                        <p:attrNameLst>
                                          <p:attrName>ppt_x</p:attrName>
                                        </p:attrNameLst>
                                      </p:cBhvr>
                                      <p:tavLst>
                                        <p:tav tm="0">
                                          <p:val>
                                            <p:strVal val="#ppt_x+.4"/>
                                          </p:val>
                                        </p:tav>
                                        <p:tav tm="100000">
                                          <p:val>
                                            <p:strVal val="#ppt_x"/>
                                          </p:val>
                                        </p:tav>
                                      </p:tavLst>
                                    </p:anim>
                                    <p:anim calcmode="lin" valueType="num">
                                      <p:cBhvr>
                                        <p:cTn id="104" dur="500" decel="50000" fill="hold">
                                          <p:stCondLst>
                                            <p:cond delay="0"/>
                                          </p:stCondLst>
                                        </p:cTn>
                                        <p:tgtEl>
                                          <p:spTgt spid="30723">
                                            <p:txEl>
                                              <p:pRg st="9" end="9"/>
                                            </p:txEl>
                                          </p:spTgt>
                                        </p:tgtEl>
                                        <p:attrNameLst>
                                          <p:attrName>ppt_y</p:attrName>
                                        </p:attrNameLst>
                                      </p:cBhvr>
                                      <p:tavLst>
                                        <p:tav tm="0">
                                          <p:val>
                                            <p:strVal val="#ppt_y-.2"/>
                                          </p:val>
                                        </p:tav>
                                        <p:tav tm="100000">
                                          <p:val>
                                            <p:strVal val="#ppt_y+.1"/>
                                          </p:val>
                                        </p:tav>
                                      </p:tavLst>
                                    </p:anim>
                                    <p:anim calcmode="lin" valueType="num">
                                      <p:cBhvr>
                                        <p:cTn id="105" dur="500" accel="50000" fill="hold">
                                          <p:stCondLst>
                                            <p:cond delay="500"/>
                                          </p:stCondLst>
                                        </p:cTn>
                                        <p:tgtEl>
                                          <p:spTgt spid="30723">
                                            <p:txEl>
                                              <p:pRg st="9" end="9"/>
                                            </p:txEl>
                                          </p:spTgt>
                                        </p:tgtEl>
                                        <p:attrNameLst>
                                          <p:attrName>ppt_y</p:attrName>
                                        </p:attrNameLst>
                                      </p:cBhvr>
                                      <p:tavLst>
                                        <p:tav tm="0">
                                          <p:val>
                                            <p:strVal val="#ppt_y+.1"/>
                                          </p:val>
                                        </p:tav>
                                        <p:tav tm="100000">
                                          <p:val>
                                            <p:strVal val="#ppt_y"/>
                                          </p:val>
                                        </p:tav>
                                      </p:tavLst>
                                    </p:anim>
                                    <p:animEffect transition="in" filter="fade">
                                      <p:cBhvr>
                                        <p:cTn id="106" dur="1000" decel="50000">
                                          <p:stCondLst>
                                            <p:cond delay="0"/>
                                          </p:stCondLst>
                                        </p:cTn>
                                        <p:tgtEl>
                                          <p:spTgt spid="307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1461</Words>
  <Application>Microsoft Office PowerPoint</Application>
  <PresentationFormat>Широкоэкранный</PresentationFormat>
  <Paragraphs>92</Paragraphs>
  <Slides>21</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Calibri Light</vt:lpstr>
      <vt:lpstr>Tahoma</vt:lpstr>
      <vt:lpstr>Times New Roman</vt:lpstr>
      <vt:lpstr>Office Theme</vt:lpstr>
      <vt:lpstr>Муниципальное автономное дошкольное образовательное учреждение   детский сад № 505    Комплексное развитие дошкольника  средствами конструктора   </vt:lpstr>
      <vt:lpstr>КОМПЛЕКС - (лат. complex - связь, сочетание; лат. complexus - соединение) - система, совокупность чего-либо, объединённого вместе, имеющего общее предназначение, и отвечающего какой-либо определённой общей цели. </vt:lpstr>
      <vt:lpstr>  Требования к структуре  образовательной программы ДО и  ее объему  </vt:lpstr>
      <vt:lpstr>Презентация PowerPoint</vt:lpstr>
      <vt:lpstr>ФГОС ДО  Образовательные области </vt:lpstr>
      <vt:lpstr>Презентация PowerPoint</vt:lpstr>
      <vt:lpstr>РАЗВИТИЕ - это процесс перехода из одного состояния в другое, более совершенное.  </vt:lpstr>
      <vt:lpstr>Что развивает ТИКО?</vt:lpstr>
      <vt:lpstr>Новые Федеральные Государственные Образовательные Стандарты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Конструктор ТИКО не только возможно использовать, а НУЖНО использовать во всех образовательных областях, так как он дает нам комплексное развитие дошкольников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Александр Котов</dc:creator>
  <cp:lastModifiedBy>Александр Котов</cp:lastModifiedBy>
  <cp:revision>28</cp:revision>
  <dcterms:created xsi:type="dcterms:W3CDTF">2019-04-20T07:32:28Z</dcterms:created>
  <dcterms:modified xsi:type="dcterms:W3CDTF">2019-04-20T21:33:08Z</dcterms:modified>
</cp:coreProperties>
</file>